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9" r:id="rId2"/>
    <p:sldId id="347" r:id="rId3"/>
    <p:sldId id="319" r:id="rId4"/>
    <p:sldId id="333" r:id="rId5"/>
    <p:sldId id="335" r:id="rId6"/>
    <p:sldId id="334" r:id="rId7"/>
    <p:sldId id="336" r:id="rId8"/>
    <p:sldId id="351" r:id="rId9"/>
    <p:sldId id="337" r:id="rId10"/>
    <p:sldId id="398" r:id="rId11"/>
    <p:sldId id="361" r:id="rId12"/>
    <p:sldId id="357" r:id="rId13"/>
    <p:sldId id="363" r:id="rId14"/>
    <p:sldId id="364" r:id="rId15"/>
    <p:sldId id="362" r:id="rId16"/>
    <p:sldId id="365" r:id="rId17"/>
    <p:sldId id="373" r:id="rId18"/>
    <p:sldId id="339" r:id="rId19"/>
    <p:sldId id="308" r:id="rId20"/>
    <p:sldId id="345" r:id="rId21"/>
    <p:sldId id="346" r:id="rId22"/>
    <p:sldId id="385" r:id="rId23"/>
    <p:sldId id="386" r:id="rId24"/>
    <p:sldId id="374" r:id="rId25"/>
    <p:sldId id="367" r:id="rId26"/>
    <p:sldId id="376" r:id="rId27"/>
    <p:sldId id="377" r:id="rId28"/>
    <p:sldId id="387" r:id="rId29"/>
    <p:sldId id="384" r:id="rId30"/>
    <p:sldId id="393" r:id="rId31"/>
    <p:sldId id="389" r:id="rId32"/>
    <p:sldId id="369" r:id="rId33"/>
    <p:sldId id="370" r:id="rId34"/>
    <p:sldId id="372" r:id="rId35"/>
    <p:sldId id="390" r:id="rId36"/>
    <p:sldId id="37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FDA"/>
    <a:srgbClr val="FDE4C3"/>
    <a:srgbClr val="FDD5C3"/>
    <a:srgbClr val="B0F5FE"/>
    <a:srgbClr val="2F6EED"/>
    <a:srgbClr val="9A4D00"/>
    <a:srgbClr val="7E2A04"/>
    <a:srgbClr val="067806"/>
    <a:srgbClr val="C24006"/>
    <a:srgbClr val="FBCE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3235" autoAdjust="0"/>
  </p:normalViewPr>
  <p:slideViewPr>
    <p:cSldViewPr snapToGrid="0">
      <p:cViewPr varScale="1">
        <p:scale>
          <a:sx n="39" d="100"/>
          <a:sy n="39" d="100"/>
        </p:scale>
        <p:origin x="10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1EBEF3-C05F-451B-A73C-D0838D452345}" type="datetimeFigureOut">
              <a:rPr lang="en-US" smtClean="0"/>
              <a:t>6/13/2020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A6EB44-BF07-4E8F-AD6D-1E27FE867000}" type="slidenum">
              <a:rPr lang="en-US" smtClean="0"/>
              <a:t>‹#›</a:t>
            </a:fld>
            <a:endParaRPr lang="en-US"/>
          </a:p>
        </p:txBody>
      </p:sp>
    </p:spTree>
    <p:extLst>
      <p:ext uri="{BB962C8B-B14F-4D97-AF65-F5344CB8AC3E}">
        <p14:creationId xmlns:p14="http://schemas.microsoft.com/office/powerpoint/2010/main" val="2669174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rcs.usda.gov/Internet/FSE_DOCUMENTS/nrcs142p2_006362.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Free-living microbes can also fix N2, but generally at much lower rates than symbiotic N-fixing microbes.</a:t>
            </a:r>
          </a:p>
        </p:txBody>
      </p:sp>
      <p:sp>
        <p:nvSpPr>
          <p:cNvPr id="4" name="Slide Number Placeholder 3"/>
          <p:cNvSpPr>
            <a:spLocks noGrp="1"/>
          </p:cNvSpPr>
          <p:nvPr>
            <p:ph type="sldNum" sz="quarter" idx="5"/>
          </p:nvPr>
        </p:nvSpPr>
        <p:spPr/>
        <p:txBody>
          <a:bodyPr/>
          <a:lstStyle/>
          <a:p>
            <a:fld id="{DCA6EB44-BF07-4E8F-AD6D-1E27FE867000}" type="slidenum">
              <a:rPr lang="en-US" smtClean="0"/>
              <a:t>2</a:t>
            </a:fld>
            <a:endParaRPr lang="en-US"/>
          </a:p>
        </p:txBody>
      </p:sp>
    </p:spTree>
    <p:extLst>
      <p:ext uri="{BB962C8B-B14F-4D97-AF65-F5344CB8AC3E}">
        <p14:creationId xmlns:p14="http://schemas.microsoft.com/office/powerpoint/2010/main" val="958162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Each drawing contains a: bath-tub, faucet of water flowing in (input arrow), a drain (hidden behind the bath-tub wall), a drainpipe (outflow) of water and a water level in the tub. (1) has equal inflows and outflow  and a medium-sized drain and water level in the tub. (2) has a bigger inflow, smaller drain and </a:t>
            </a:r>
            <a:r>
              <a:rPr lang="en-US" baseline="0" dirty="0" err="1"/>
              <a:t>outlflow</a:t>
            </a:r>
            <a:r>
              <a:rPr lang="en-US" baseline="0" dirty="0"/>
              <a:t>, and higher water  level in the tub. (3) has the opposite of (2.)</a:t>
            </a:r>
            <a:endParaRPr lang="en-US" dirty="0"/>
          </a:p>
        </p:txBody>
      </p:sp>
      <p:sp>
        <p:nvSpPr>
          <p:cNvPr id="4" name="Slide Number Placeholder 3"/>
          <p:cNvSpPr>
            <a:spLocks noGrp="1"/>
          </p:cNvSpPr>
          <p:nvPr>
            <p:ph type="sldNum" sz="quarter" idx="10"/>
          </p:nvPr>
        </p:nvSpPr>
        <p:spPr/>
        <p:txBody>
          <a:bodyPr/>
          <a:lstStyle/>
          <a:p>
            <a:fld id="{DCA6EB44-BF07-4E8F-AD6D-1E27FE867000}" type="slidenum">
              <a:rPr lang="en-US" smtClean="0"/>
              <a:t>12</a:t>
            </a:fld>
            <a:endParaRPr lang="en-US"/>
          </a:p>
        </p:txBody>
      </p:sp>
    </p:spTree>
    <p:extLst>
      <p:ext uri="{BB962C8B-B14F-4D97-AF65-F5344CB8AC3E}">
        <p14:creationId xmlns:p14="http://schemas.microsoft.com/office/powerpoint/2010/main" val="3902059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financial terms, the goal would be to maximize revenue, the value of the output from the field minus the value of resources put into the field. </a:t>
            </a:r>
          </a:p>
        </p:txBody>
      </p:sp>
      <p:sp>
        <p:nvSpPr>
          <p:cNvPr id="4" name="Slide Number Placeholder 3"/>
          <p:cNvSpPr>
            <a:spLocks noGrp="1"/>
          </p:cNvSpPr>
          <p:nvPr>
            <p:ph type="sldNum" sz="quarter" idx="5"/>
          </p:nvPr>
        </p:nvSpPr>
        <p:spPr/>
        <p:txBody>
          <a:bodyPr/>
          <a:lstStyle/>
          <a:p>
            <a:fld id="{DCA6EB44-BF07-4E8F-AD6D-1E27FE867000}" type="slidenum">
              <a:rPr lang="en-US" smtClean="0"/>
              <a:t>16</a:t>
            </a:fld>
            <a:endParaRPr lang="en-US"/>
          </a:p>
        </p:txBody>
      </p:sp>
    </p:spTree>
    <p:extLst>
      <p:ext uri="{BB962C8B-B14F-4D97-AF65-F5344CB8AC3E}">
        <p14:creationId xmlns:p14="http://schemas.microsoft.com/office/powerpoint/2010/main" val="3614903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A6EB44-BF07-4E8F-AD6D-1E27FE867000}" type="slidenum">
              <a:rPr lang="en-US" smtClean="0"/>
              <a:t>19</a:t>
            </a:fld>
            <a:endParaRPr lang="en-US"/>
          </a:p>
        </p:txBody>
      </p:sp>
    </p:spTree>
    <p:extLst>
      <p:ext uri="{BB962C8B-B14F-4D97-AF65-F5344CB8AC3E}">
        <p14:creationId xmlns:p14="http://schemas.microsoft.com/office/powerpoint/2010/main" val="1378748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cover crops, there is little to no vegetation to hold soil in place between the time one crop is harvested and the next crop is planted, typically October through March or even April in Iowa. Thus, soil is vulnerable to wind and water erosion for 6 months when the soil is bare.</a:t>
            </a:r>
          </a:p>
        </p:txBody>
      </p:sp>
      <p:sp>
        <p:nvSpPr>
          <p:cNvPr id="4" name="Slide Number Placeholder 3"/>
          <p:cNvSpPr>
            <a:spLocks noGrp="1"/>
          </p:cNvSpPr>
          <p:nvPr>
            <p:ph type="sldNum" sz="quarter" idx="5"/>
          </p:nvPr>
        </p:nvSpPr>
        <p:spPr/>
        <p:txBody>
          <a:bodyPr/>
          <a:lstStyle/>
          <a:p>
            <a:fld id="{DCA6EB44-BF07-4E8F-AD6D-1E27FE867000}" type="slidenum">
              <a:rPr lang="en-US" smtClean="0"/>
              <a:t>20</a:t>
            </a:fld>
            <a:endParaRPr lang="en-US"/>
          </a:p>
        </p:txBody>
      </p:sp>
    </p:spTree>
    <p:extLst>
      <p:ext uri="{BB962C8B-B14F-4D97-AF65-F5344CB8AC3E}">
        <p14:creationId xmlns:p14="http://schemas.microsoft.com/office/powerpoint/2010/main" val="4112169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A6EB44-BF07-4E8F-AD6D-1E27FE867000}" type="slidenum">
              <a:rPr lang="en-US" smtClean="0"/>
              <a:t>21</a:t>
            </a:fld>
            <a:endParaRPr lang="en-US"/>
          </a:p>
        </p:txBody>
      </p:sp>
    </p:spTree>
    <p:extLst>
      <p:ext uri="{BB962C8B-B14F-4D97-AF65-F5344CB8AC3E}">
        <p14:creationId xmlns:p14="http://schemas.microsoft.com/office/powerpoint/2010/main" val="988831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3C75E3C-EE70-4AEF-A4FD-8C78E36EB84E}" type="slidenum">
              <a:rPr lang="en-US" altLang="en-US" smtClean="0"/>
              <a:pPr>
                <a:spcBef>
                  <a:spcPct val="0"/>
                </a:spcBef>
              </a:pPr>
              <a:t>22</a:t>
            </a:fld>
            <a:endParaRPr lang="en-US" altLang="en-US"/>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“Des Moines Lobe” was shaped by the Wisconsin-age ice sheet that moved </a:t>
            </a:r>
            <a:r>
              <a:rPr lang="en-US" sz="1200" b="0" i="0" kern="1200" dirty="0" err="1">
                <a:solidFill>
                  <a:schemeClr val="tx1"/>
                </a:solidFill>
                <a:effectLst/>
                <a:latin typeface="+mn-lt"/>
                <a:ea typeface="+mn-ea"/>
                <a:cs typeface="+mn-cs"/>
              </a:rPr>
              <a:t>clayrich</a:t>
            </a:r>
            <a:r>
              <a:rPr lang="en-US" sz="1200" b="0" i="0" kern="1200" dirty="0">
                <a:solidFill>
                  <a:schemeClr val="tx1"/>
                </a:solidFill>
                <a:effectLst/>
                <a:latin typeface="+mn-lt"/>
                <a:ea typeface="+mn-ea"/>
                <a:cs typeface="+mn-cs"/>
              </a:rPr>
              <a:t> shales and mudstones as the glacier moved southeasterly across</a:t>
            </a:r>
            <a:r>
              <a:rPr lang="en-US" dirty="0"/>
              <a:t> the north central United States about 12,000 years ago. Most of this area is a nearly level to gently rolling till plain. Natural lakes dot this region and numerous bogs, swales and circular depressions indicate sites of previously ponded water. End moraines have a banded pattern across this area and are typically described as knob and kettle topography. These soils formed in loamy glacial till, glacial outwash, and/or local alluvium. </a:t>
            </a:r>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presettlement</a:t>
            </a:r>
            <a:r>
              <a:rPr lang="en-US" sz="1200" b="0" i="0" kern="1200" dirty="0">
                <a:solidFill>
                  <a:schemeClr val="tx1"/>
                </a:solidFill>
                <a:effectLst/>
                <a:latin typeface="+mn-lt"/>
                <a:ea typeface="+mn-ea"/>
                <a:cs typeface="+mn-cs"/>
              </a:rPr>
              <a:t> vegetation was primarily tallgrass prairie, with many islands of wet prairie (Kratz and Jensen 1983, </a:t>
            </a:r>
            <a:r>
              <a:rPr lang="en-US" sz="1200" b="0" i="0" kern="1200" dirty="0" err="1">
                <a:solidFill>
                  <a:schemeClr val="tx1"/>
                </a:solidFill>
                <a:effectLst/>
                <a:latin typeface="+mn-lt"/>
                <a:ea typeface="+mn-ea"/>
                <a:cs typeface="+mn-cs"/>
              </a:rPr>
              <a:t>Marschner</a:t>
            </a:r>
            <a:r>
              <a:rPr lang="en-US" sz="1200" b="0" i="0" kern="1200" dirty="0">
                <a:solidFill>
                  <a:schemeClr val="tx1"/>
                </a:solidFill>
                <a:effectLst/>
                <a:latin typeface="+mn-lt"/>
                <a:ea typeface="+mn-ea"/>
                <a:cs typeface="+mn-cs"/>
              </a:rPr>
              <a:t>, 1974).  The soils are </a:t>
            </a:r>
            <a:r>
              <a:rPr lang="en-US" sz="1200" b="0" i="0" kern="1200" dirty="0" err="1">
                <a:solidFill>
                  <a:schemeClr val="tx1"/>
                </a:solidFill>
                <a:effectLst/>
                <a:latin typeface="+mn-lt"/>
                <a:ea typeface="+mn-ea"/>
                <a:cs typeface="+mn-cs"/>
              </a:rPr>
              <a:t>Mollisols</a:t>
            </a:r>
            <a:r>
              <a:rPr lang="en-US" sz="1200" b="0" i="0" kern="1200" dirty="0">
                <a:solidFill>
                  <a:schemeClr val="tx1"/>
                </a:solidFill>
                <a:effectLst/>
                <a:latin typeface="+mn-lt"/>
                <a:ea typeface="+mn-ea"/>
                <a:cs typeface="+mn-cs"/>
              </a:rPr>
              <a:t> (from Latin </a:t>
            </a:r>
            <a:r>
              <a:rPr lang="en-US" sz="1200" b="0" i="1" kern="1200" dirty="0" err="1">
                <a:solidFill>
                  <a:schemeClr val="tx1"/>
                </a:solidFill>
                <a:effectLst/>
                <a:latin typeface="+mn-lt"/>
                <a:ea typeface="+mn-ea"/>
                <a:cs typeface="+mn-cs"/>
              </a:rPr>
              <a:t>mollis</a:t>
            </a:r>
            <a:r>
              <a:rPr lang="en-US" sz="1200" b="0" i="0" kern="1200" dirty="0">
                <a:solidFill>
                  <a:schemeClr val="tx1"/>
                </a:solidFill>
                <a:effectLst/>
                <a:latin typeface="+mn-lt"/>
                <a:ea typeface="+mn-ea"/>
                <a:cs typeface="+mn-cs"/>
              </a:rPr>
              <a:t>, "soft"), the soils of grassland ecosystems. They are characterized by a thick, dark surface horizon. This fertile surface horizon, known as a </a:t>
            </a:r>
            <a:r>
              <a:rPr lang="en-US" sz="1200" b="0" i="0" kern="1200" dirty="0" err="1">
                <a:solidFill>
                  <a:schemeClr val="tx1"/>
                </a:solidFill>
                <a:effectLst/>
                <a:latin typeface="+mn-lt"/>
                <a:ea typeface="+mn-ea"/>
                <a:cs typeface="+mn-cs"/>
              </a:rPr>
              <a:t>mollic</a:t>
            </a:r>
            <a:r>
              <a:rPr lang="en-US" sz="1200" b="0" i="0" kern="1200" dirty="0">
                <a:solidFill>
                  <a:schemeClr val="tx1"/>
                </a:solidFill>
                <a:effectLst/>
                <a:latin typeface="+mn-lt"/>
                <a:ea typeface="+mn-ea"/>
                <a:cs typeface="+mn-cs"/>
              </a:rPr>
              <a:t> epipedon, results from the long-term addition of organic materials derived from plant roots. </a:t>
            </a:r>
            <a:r>
              <a:rPr lang="en-US" sz="1200" b="0" i="0" kern="1200" dirty="0" err="1">
                <a:solidFill>
                  <a:schemeClr val="tx1"/>
                </a:solidFill>
                <a:effectLst/>
                <a:latin typeface="+mn-lt"/>
                <a:ea typeface="+mn-ea"/>
                <a:cs typeface="+mn-cs"/>
              </a:rPr>
              <a:t>Mollisols</a:t>
            </a:r>
            <a:r>
              <a:rPr lang="en-US" sz="1200" b="0" i="0" kern="1200" dirty="0">
                <a:solidFill>
                  <a:schemeClr val="tx1"/>
                </a:solidFill>
                <a:effectLst/>
                <a:latin typeface="+mn-lt"/>
                <a:ea typeface="+mn-ea"/>
                <a:cs typeface="+mn-cs"/>
              </a:rPr>
              <a:t> are among some of the most important and productive agricultural soils in the world and are extensively used for this purpose. </a:t>
            </a:r>
            <a:endParaRPr lang="en-US" dirty="0"/>
          </a:p>
          <a:p>
            <a:pPr eaLnBrk="1" hangingPunct="1"/>
            <a:endParaRPr lang="en-US" altLang="en-US" sz="1200" b="0" i="0" kern="1200" dirty="0">
              <a:solidFill>
                <a:schemeClr val="tx1"/>
              </a:solidFill>
              <a:effectLst/>
              <a:latin typeface="+mn-lt"/>
              <a:ea typeface="+mn-ea"/>
              <a:cs typeface="+mn-cs"/>
            </a:endParaRPr>
          </a:p>
          <a:p>
            <a:pPr eaLnBrk="1" hangingPunct="1"/>
            <a:r>
              <a:rPr lang="en-US" sz="1200" b="0" i="0" kern="1200" dirty="0">
                <a:solidFill>
                  <a:schemeClr val="tx1"/>
                </a:solidFill>
                <a:effectLst/>
                <a:latin typeface="+mn-lt"/>
                <a:ea typeface="+mn-ea"/>
                <a:cs typeface="+mn-cs"/>
              </a:rPr>
              <a:t>The following information is based on the book </a:t>
            </a:r>
            <a:r>
              <a:rPr lang="en-US" sz="1200" b="0" i="1" kern="1200" dirty="0">
                <a:solidFill>
                  <a:schemeClr val="tx1"/>
                </a:solidFill>
                <a:effectLst/>
                <a:latin typeface="+mn-lt"/>
                <a:ea typeface="+mn-ea"/>
                <a:cs typeface="+mn-cs"/>
              </a:rPr>
              <a:t>Landforms of Iowa</a:t>
            </a:r>
            <a:r>
              <a:rPr lang="en-US" sz="1200" b="0" i="0" kern="1200" dirty="0">
                <a:solidFill>
                  <a:schemeClr val="tx1"/>
                </a:solidFill>
                <a:effectLst/>
                <a:latin typeface="+mn-lt"/>
                <a:ea typeface="+mn-ea"/>
                <a:cs typeface="+mn-cs"/>
              </a:rPr>
              <a:t>, by Jean C. Prior, published by the University of Iowa Press, Iowa City, in 1991. The book was designed and illustrated by Patricia J. Lohmann.”</a:t>
            </a:r>
          </a:p>
          <a:p>
            <a:pPr eaLnBrk="1" hangingPunct="1"/>
            <a:r>
              <a:rPr lang="en-US" sz="1200" b="0" i="0" kern="1200" dirty="0">
                <a:solidFill>
                  <a:schemeClr val="tx1"/>
                </a:solidFill>
                <a:effectLst/>
                <a:latin typeface="+mn-lt"/>
                <a:ea typeface="+mn-ea"/>
                <a:cs typeface="+mn-cs"/>
              </a:rPr>
              <a:t>USDA-NRCS: </a:t>
            </a:r>
          </a:p>
          <a:p>
            <a:pPr eaLnBrk="1" hangingPunct="1"/>
            <a:r>
              <a:rPr lang="en-US" dirty="0">
                <a:hlinkClick r:id="rId3"/>
              </a:rPr>
              <a:t>https://www.nrcs.usda.gov/Internet/FSE_DOCUMENTS/nrcs142p2_006362.pdf</a:t>
            </a:r>
            <a:endParaRPr lang="en-US" altLang="en-US" dirty="0"/>
          </a:p>
        </p:txBody>
      </p:sp>
    </p:spTree>
    <p:extLst>
      <p:ext uri="{BB962C8B-B14F-4D97-AF65-F5344CB8AC3E}">
        <p14:creationId xmlns:p14="http://schemas.microsoft.com/office/powerpoint/2010/main" val="806899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400" i="1">
                <a:solidFill>
                  <a:schemeClr val="tx1"/>
                </a:solidFill>
                <a:latin typeface="Times New Roman" panose="02020603050405020304" pitchFamily="18" charset="0"/>
              </a:defRPr>
            </a:lvl1pPr>
            <a:lvl2pPr marL="771525" indent="-296863" defTabSz="965200">
              <a:defRPr sz="2400" i="1">
                <a:solidFill>
                  <a:schemeClr val="tx1"/>
                </a:solidFill>
                <a:latin typeface="Times New Roman" panose="02020603050405020304" pitchFamily="18" charset="0"/>
              </a:defRPr>
            </a:lvl2pPr>
            <a:lvl3pPr marL="1187450" indent="-236538" defTabSz="965200">
              <a:defRPr sz="2400" i="1">
                <a:solidFill>
                  <a:schemeClr val="tx1"/>
                </a:solidFill>
                <a:latin typeface="Times New Roman" panose="02020603050405020304" pitchFamily="18" charset="0"/>
              </a:defRPr>
            </a:lvl3pPr>
            <a:lvl4pPr marL="1663700" indent="-236538" defTabSz="965200">
              <a:defRPr sz="2400" i="1">
                <a:solidFill>
                  <a:schemeClr val="tx1"/>
                </a:solidFill>
                <a:latin typeface="Times New Roman" panose="02020603050405020304" pitchFamily="18" charset="0"/>
              </a:defRPr>
            </a:lvl4pPr>
            <a:lvl5pPr marL="2138363" indent="-236538" defTabSz="965200">
              <a:defRPr sz="2400" i="1">
                <a:solidFill>
                  <a:schemeClr val="tx1"/>
                </a:solidFill>
                <a:latin typeface="Times New Roman" panose="02020603050405020304" pitchFamily="18" charset="0"/>
              </a:defRPr>
            </a:lvl5pPr>
            <a:lvl6pPr marL="2595563" indent="-236538" defTabSz="965200" eaLnBrk="0" fontAlgn="base" hangingPunct="0">
              <a:spcBef>
                <a:spcPct val="0"/>
              </a:spcBef>
              <a:spcAft>
                <a:spcPct val="0"/>
              </a:spcAft>
              <a:defRPr sz="2400" i="1">
                <a:solidFill>
                  <a:schemeClr val="tx1"/>
                </a:solidFill>
                <a:latin typeface="Times New Roman" panose="02020603050405020304" pitchFamily="18" charset="0"/>
              </a:defRPr>
            </a:lvl6pPr>
            <a:lvl7pPr marL="3052763" indent="-236538" defTabSz="965200" eaLnBrk="0" fontAlgn="base" hangingPunct="0">
              <a:spcBef>
                <a:spcPct val="0"/>
              </a:spcBef>
              <a:spcAft>
                <a:spcPct val="0"/>
              </a:spcAft>
              <a:defRPr sz="2400" i="1">
                <a:solidFill>
                  <a:schemeClr val="tx1"/>
                </a:solidFill>
                <a:latin typeface="Times New Roman" panose="02020603050405020304" pitchFamily="18" charset="0"/>
              </a:defRPr>
            </a:lvl7pPr>
            <a:lvl8pPr marL="3509963" indent="-236538" defTabSz="965200" eaLnBrk="0" fontAlgn="base" hangingPunct="0">
              <a:spcBef>
                <a:spcPct val="0"/>
              </a:spcBef>
              <a:spcAft>
                <a:spcPct val="0"/>
              </a:spcAft>
              <a:defRPr sz="2400" i="1">
                <a:solidFill>
                  <a:schemeClr val="tx1"/>
                </a:solidFill>
                <a:latin typeface="Times New Roman" panose="02020603050405020304" pitchFamily="18" charset="0"/>
              </a:defRPr>
            </a:lvl8pPr>
            <a:lvl9pPr marL="3967163" indent="-236538" defTabSz="965200" eaLnBrk="0" fontAlgn="base" hangingPunct="0">
              <a:spcBef>
                <a:spcPct val="0"/>
              </a:spcBef>
              <a:spcAft>
                <a:spcPct val="0"/>
              </a:spcAft>
              <a:defRPr sz="2400" i="1">
                <a:solidFill>
                  <a:schemeClr val="tx1"/>
                </a:solidFill>
                <a:latin typeface="Times New Roman" panose="02020603050405020304" pitchFamily="18" charset="0"/>
              </a:defRPr>
            </a:lvl9pPr>
          </a:lstStyle>
          <a:p>
            <a:fld id="{D2A23C2E-C87C-4745-AF58-80811996C23B}" type="slidenum">
              <a:rPr lang="en-US" altLang="en-US" sz="1200" b="1" smtClean="0">
                <a:solidFill>
                  <a:schemeClr val="bg1"/>
                </a:solidFill>
                <a:latin typeface="Arial" panose="020B0604020202020204" pitchFamily="34" charset="0"/>
              </a:rPr>
              <a:pPr/>
              <a:t>23</a:t>
            </a:fld>
            <a:endParaRPr lang="en-US" altLang="en-US" sz="1200" b="1">
              <a:solidFill>
                <a:schemeClr val="bg1"/>
              </a:solidFill>
              <a:latin typeface="Arial" panose="020B0604020202020204" pitchFamily="34" charset="0"/>
            </a:endParaRPr>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Much of the area is naturally poorly drained, so tile drains have been installed in field to drain the soil so that agriculture can be practiced. </a:t>
            </a:r>
            <a:endParaRPr lang="en-US" altLang="en-US" dirty="0"/>
          </a:p>
        </p:txBody>
      </p:sp>
    </p:spTree>
    <p:extLst>
      <p:ext uri="{BB962C8B-B14F-4D97-AF65-F5344CB8AC3E}">
        <p14:creationId xmlns:p14="http://schemas.microsoft.com/office/powerpoint/2010/main" val="4208683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Iowa, Illinois and Indiana deliver the largest share of N and P to the Gulf of Mexico</a:t>
            </a:r>
          </a:p>
        </p:txBody>
      </p:sp>
      <p:sp>
        <p:nvSpPr>
          <p:cNvPr id="4" name="Slide Number Placeholder 3"/>
          <p:cNvSpPr>
            <a:spLocks noGrp="1"/>
          </p:cNvSpPr>
          <p:nvPr>
            <p:ph type="sldNum" sz="quarter" idx="5"/>
          </p:nvPr>
        </p:nvSpPr>
        <p:spPr/>
        <p:txBody>
          <a:bodyPr/>
          <a:lstStyle/>
          <a:p>
            <a:fld id="{DCA6EB44-BF07-4E8F-AD6D-1E27FE867000}" type="slidenum">
              <a:rPr lang="en-US" smtClean="0"/>
              <a:t>25</a:t>
            </a:fld>
            <a:endParaRPr lang="en-US"/>
          </a:p>
        </p:txBody>
      </p:sp>
    </p:spTree>
    <p:extLst>
      <p:ext uri="{BB962C8B-B14F-4D97-AF65-F5344CB8AC3E}">
        <p14:creationId xmlns:p14="http://schemas.microsoft.com/office/powerpoint/2010/main" val="3215786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0C1182-A6DF-4DB4-B952-1DA7FD0D12CB}" type="slidenum">
              <a:rPr lang="en-US" altLang="en-US" sz="1400" smtClean="0">
                <a:solidFill>
                  <a:srgbClr val="000000"/>
                </a:solidFill>
                <a:latin typeface="Arial" panose="020B0604020202020204" pitchFamily="34" charset="0"/>
              </a:rPr>
              <a:pPr>
                <a:spcBef>
                  <a:spcPct val="0"/>
                </a:spcBef>
              </a:pPr>
              <a:t>26</a:t>
            </a:fld>
            <a:endParaRPr lang="en-US" altLang="en-US" sz="1400">
              <a:solidFill>
                <a:srgbClr val="000000"/>
              </a:solidFill>
              <a:latin typeface="Arial" panose="020B0604020202020204" pitchFamily="34" charset="0"/>
            </a:endParaRPr>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Large deliveries and N and P from industrial agriculture in the Midwest contribute to eutrophication of local streams, and downstream, all the way to the Gulf of Mexico.</a:t>
            </a:r>
          </a:p>
        </p:txBody>
      </p:sp>
    </p:spTree>
    <p:extLst>
      <p:ext uri="{BB962C8B-B14F-4D97-AF65-F5344CB8AC3E}">
        <p14:creationId xmlns:p14="http://schemas.microsoft.com/office/powerpoint/2010/main" val="2042535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defRPr>
            </a:lvl1pPr>
            <a:lvl2pPr marL="742950" indent="-285750" defTabSz="957263">
              <a:spcBef>
                <a:spcPct val="30000"/>
              </a:spcBef>
              <a:defRPr sz="1200">
                <a:solidFill>
                  <a:schemeClr val="tx1"/>
                </a:solidFill>
                <a:latin typeface="Times New Roman" panose="02020603050405020304" pitchFamily="18" charset="0"/>
              </a:defRPr>
            </a:lvl2pPr>
            <a:lvl3pPr marL="1143000" indent="-228600" defTabSz="957263">
              <a:spcBef>
                <a:spcPct val="30000"/>
              </a:spcBef>
              <a:defRPr sz="1200">
                <a:solidFill>
                  <a:schemeClr val="tx1"/>
                </a:solidFill>
                <a:latin typeface="Times New Roman" panose="02020603050405020304" pitchFamily="18" charset="0"/>
              </a:defRPr>
            </a:lvl3pPr>
            <a:lvl4pPr marL="1600200" indent="-228600" defTabSz="957263">
              <a:spcBef>
                <a:spcPct val="30000"/>
              </a:spcBef>
              <a:defRPr sz="1200">
                <a:solidFill>
                  <a:schemeClr val="tx1"/>
                </a:solidFill>
                <a:latin typeface="Times New Roman" panose="02020603050405020304" pitchFamily="18" charset="0"/>
              </a:defRPr>
            </a:lvl4pPr>
            <a:lvl5pPr marL="2057400" indent="-228600" defTabSz="957263">
              <a:spcBef>
                <a:spcPct val="30000"/>
              </a:spcBef>
              <a:defRPr sz="1200">
                <a:solidFill>
                  <a:schemeClr val="tx1"/>
                </a:solidFill>
                <a:latin typeface="Times New Roman" panose="02020603050405020304" pitchFamily="18" charset="0"/>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33C702-E959-4275-A3CB-C107FF3C2BAF}" type="slidenum">
              <a:rPr lang="en-US" altLang="en-US" sz="1300" smtClean="0">
                <a:solidFill>
                  <a:srgbClr val="000000"/>
                </a:solidFill>
              </a:rPr>
              <a:pPr>
                <a:spcBef>
                  <a:spcPct val="0"/>
                </a:spcBef>
              </a:pPr>
              <a:t>27</a:t>
            </a:fld>
            <a:endParaRPr lang="en-US" altLang="en-US" sz="1300">
              <a:solidFill>
                <a:srgbClr val="000000"/>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875051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Within the farm landscape, nitrogen cycles among storages in the atmosphere, soil, crops, and streams.</a:t>
            </a:r>
          </a:p>
          <a:p>
            <a:r>
              <a:rPr lang="en-US" sz="1200" kern="1200" dirty="0">
                <a:solidFill>
                  <a:schemeClr val="tx1"/>
                </a:solidFill>
                <a:effectLst/>
                <a:latin typeface="+mn-lt"/>
                <a:ea typeface="+mn-ea"/>
                <a:cs typeface="+mn-cs"/>
              </a:rPr>
              <a:t>Let’s trace the flows through the agricultural system, starting</a:t>
            </a:r>
            <a:r>
              <a:rPr lang="en-US" sz="1200" kern="1200" baseline="0" dirty="0">
                <a:solidFill>
                  <a:schemeClr val="tx1"/>
                </a:solidFill>
                <a:effectLst/>
                <a:latin typeface="+mn-lt"/>
                <a:ea typeface="+mn-ea"/>
                <a:cs typeface="+mn-cs"/>
              </a:rPr>
              <a:t> with the atmospheric stock.</a:t>
            </a:r>
            <a:endParaRPr lang="en-US" dirty="0"/>
          </a:p>
        </p:txBody>
      </p:sp>
      <p:sp>
        <p:nvSpPr>
          <p:cNvPr id="4" name="Slide Number Placeholder 3"/>
          <p:cNvSpPr>
            <a:spLocks noGrp="1"/>
          </p:cNvSpPr>
          <p:nvPr>
            <p:ph type="sldNum" sz="quarter" idx="10"/>
          </p:nvPr>
        </p:nvSpPr>
        <p:spPr/>
        <p:txBody>
          <a:bodyPr/>
          <a:lstStyle/>
          <a:p>
            <a:fld id="{DCA6EB44-BF07-4E8F-AD6D-1E27FE867000}" type="slidenum">
              <a:rPr lang="en-US" smtClean="0"/>
              <a:t>3</a:t>
            </a:fld>
            <a:endParaRPr lang="en-US"/>
          </a:p>
        </p:txBody>
      </p:sp>
    </p:spTree>
    <p:extLst>
      <p:ext uri="{BB962C8B-B14F-4D97-AF65-F5344CB8AC3E}">
        <p14:creationId xmlns:p14="http://schemas.microsoft.com/office/powerpoint/2010/main" val="2617375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70A14C1-E5CE-4470-9BB8-730EA59AAEA9}" type="slidenum">
              <a:rPr lang="en-US" altLang="en-US" sz="1400" smtClean="0">
                <a:solidFill>
                  <a:srgbClr val="000000"/>
                </a:solidFill>
              </a:rPr>
              <a:pPr>
                <a:spcBef>
                  <a:spcPct val="0"/>
                </a:spcBef>
              </a:pPr>
              <a:t>28</a:t>
            </a:fld>
            <a:endParaRPr lang="en-US" altLang="en-US" sz="1400">
              <a:solidFill>
                <a:srgbClr val="000000"/>
              </a:solidFill>
            </a:endParaRPr>
          </a:p>
        </p:txBody>
      </p:sp>
      <p:sp>
        <p:nvSpPr>
          <p:cNvPr id="249859" name="Rectangle 2"/>
          <p:cNvSpPr>
            <a:spLocks noGrp="1" noRot="1" noChangeAspect="1" noChangeArrowheads="1" noTextEdit="1"/>
          </p:cNvSpPr>
          <p:nvPr>
            <p:ph type="sldImg"/>
          </p:nvPr>
        </p:nvSpPr>
        <p:spPr>
          <a:xfrm>
            <a:off x="457200" y="720725"/>
            <a:ext cx="6400800" cy="3600450"/>
          </a:xfrm>
          <a:ln/>
        </p:spPr>
      </p:sp>
      <p:sp>
        <p:nvSpPr>
          <p:cNvPr id="249860"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Areal extent of the Mississippi River drainage</a:t>
            </a:r>
          </a:p>
        </p:txBody>
      </p:sp>
    </p:spTree>
    <p:extLst>
      <p:ext uri="{BB962C8B-B14F-4D97-AF65-F5344CB8AC3E}">
        <p14:creationId xmlns:p14="http://schemas.microsoft.com/office/powerpoint/2010/main" val="323263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FFACC8-D7F4-4254-9555-65ACCDDF2C07}" type="slidenum">
              <a:rPr lang="en-US" altLang="en-US" sz="1400" smtClean="0"/>
              <a:pPr>
                <a:spcBef>
                  <a:spcPct val="0"/>
                </a:spcBef>
              </a:pPr>
              <a:t>29</a:t>
            </a:fld>
            <a:endParaRPr lang="en-US" altLang="en-US" sz="1400"/>
          </a:p>
        </p:txBody>
      </p:sp>
      <p:sp>
        <p:nvSpPr>
          <p:cNvPr id="244739" name="Rectangle 2"/>
          <p:cNvSpPr>
            <a:spLocks noGrp="1" noRot="1" noChangeAspect="1" noChangeArrowheads="1" noTextEdit="1"/>
          </p:cNvSpPr>
          <p:nvPr>
            <p:ph type="sldImg"/>
          </p:nvPr>
        </p:nvSpPr>
        <p:spPr>
          <a:xfrm>
            <a:off x="1211263" y="720725"/>
            <a:ext cx="4851400" cy="2728913"/>
          </a:xfrm>
          <a:ln/>
        </p:spPr>
      </p:sp>
      <p:sp>
        <p:nvSpPr>
          <p:cNvPr id="244740" name="Rectangle 3"/>
          <p:cNvSpPr>
            <a:spLocks noGrp="1" noChangeArrowheads="1"/>
          </p:cNvSpPr>
          <p:nvPr>
            <p:ph type="body" idx="1"/>
          </p:nvPr>
        </p:nvSpPr>
        <p:spPr>
          <a:xfrm>
            <a:off x="242888" y="3609975"/>
            <a:ext cx="6829425" cy="545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40" tIns="47870" rIns="95740" bIns="47870"/>
          <a:lstStyle/>
          <a:p>
            <a:pPr eaLnBrk="1" hangingPunct="1"/>
            <a:endParaRPr lang="en-US" altLang="en-US" sz="1600" dirty="0"/>
          </a:p>
          <a:p>
            <a:pPr eaLnBrk="1" hangingPunct="1"/>
            <a:r>
              <a:rPr lang="en-US" altLang="en-US" sz="1600" dirty="0"/>
              <a:t>Here are the N inputs to the base since 1950.</a:t>
            </a:r>
          </a:p>
          <a:p>
            <a:pPr eaLnBrk="1" hangingPunct="1"/>
            <a:endParaRPr lang="en-US" altLang="en-US" sz="1600" dirty="0"/>
          </a:p>
          <a:p>
            <a:pPr eaLnBrk="1" hangingPunct="1"/>
            <a:r>
              <a:rPr lang="en-US" altLang="en-US" sz="1600" dirty="0"/>
              <a:t>Largest change is fertilizer input.</a:t>
            </a:r>
          </a:p>
          <a:p>
            <a:pPr eaLnBrk="1" hangingPunct="1"/>
            <a:endParaRPr lang="en-US" altLang="en-US" sz="1600" dirty="0"/>
          </a:p>
          <a:p>
            <a:pPr eaLnBrk="1" hangingPunct="1"/>
            <a:r>
              <a:rPr lang="en-US" altLang="en-US" sz="1600" dirty="0"/>
              <a:t>Soil mineralization is comparable (not sure of time course)</a:t>
            </a:r>
          </a:p>
          <a:p>
            <a:pPr eaLnBrk="1" hangingPunct="1"/>
            <a:endParaRPr lang="en-US" altLang="en-US" sz="1600" dirty="0"/>
          </a:p>
          <a:p>
            <a:pPr eaLnBrk="1" hangingPunct="1"/>
            <a:r>
              <a:rPr lang="en-US" altLang="en-US" sz="1600" dirty="0"/>
              <a:t>Legumes/pasture and manure inputs are next</a:t>
            </a:r>
          </a:p>
          <a:p>
            <a:pPr eaLnBrk="1" hangingPunct="1"/>
            <a:endParaRPr lang="en-US" altLang="en-US" sz="1600" dirty="0"/>
          </a:p>
          <a:p>
            <a:pPr eaLnBrk="1" hangingPunct="1"/>
            <a:r>
              <a:rPr lang="en-US" altLang="en-US" sz="1600" dirty="0"/>
              <a:t>Rest are low -  NOTE atmospheric is relatively low (unlike East Coast) and Point is trivial</a:t>
            </a:r>
          </a:p>
        </p:txBody>
      </p:sp>
    </p:spTree>
    <p:extLst>
      <p:ext uri="{BB962C8B-B14F-4D97-AF65-F5344CB8AC3E}">
        <p14:creationId xmlns:p14="http://schemas.microsoft.com/office/powerpoint/2010/main" val="2981963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E9B9D1-2CC9-420F-9201-C44DF6CBD575}" type="slidenum">
              <a:rPr lang="en-US" altLang="en-US" sz="1400" smtClean="0">
                <a:solidFill>
                  <a:srgbClr val="000000"/>
                </a:solidFill>
              </a:rPr>
              <a:pPr>
                <a:spcBef>
                  <a:spcPct val="0"/>
                </a:spcBef>
              </a:pPr>
              <a:t>31</a:t>
            </a:fld>
            <a:endParaRPr lang="en-US" altLang="en-US" sz="1400">
              <a:solidFill>
                <a:srgbClr val="000000"/>
              </a:solidFill>
            </a:endParaRPr>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Note: We do this either together as a class, with the instructor leading the drawing on an Elmo, or students draw individually and then share their diagrams on the Elmo.</a:t>
            </a:r>
          </a:p>
        </p:txBody>
      </p:sp>
    </p:spTree>
    <p:extLst>
      <p:ext uri="{BB962C8B-B14F-4D97-AF65-F5344CB8AC3E}">
        <p14:creationId xmlns:p14="http://schemas.microsoft.com/office/powerpoint/2010/main" val="297877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1F8DD08-D925-4D90-BB5F-FE4A8384B8D6}" type="slidenum">
              <a:rPr lang="en-US" altLang="en-US" sz="1400" smtClean="0">
                <a:solidFill>
                  <a:srgbClr val="000000"/>
                </a:solidFill>
              </a:rPr>
              <a:pPr>
                <a:spcBef>
                  <a:spcPct val="0"/>
                </a:spcBef>
              </a:pPr>
              <a:t>32</a:t>
            </a:fld>
            <a:endParaRPr lang="en-US" altLang="en-US" sz="1400">
              <a:solidFill>
                <a:srgbClr val="000000"/>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Gulf </a:t>
            </a:r>
            <a:r>
              <a:rPr lang="en-US" altLang="en-US" baseline="0" dirty="0"/>
              <a:t>of Mexico (marine system) historically N limited, so N inputs from Mississippi stimulate production. Chemically stratified, colder, denser saline water at bottom; freshwater on top in summer. Algal growth in upper water column, they die, go down to bottom or eaten by zooplankton, poop goes downward also. Huge productivity goes down to sea floor  Mobile critters move out. Only happens during the middle of summer when there is strong stratification: </a:t>
            </a:r>
            <a:r>
              <a:rPr lang="en-US" altLang="en-US" baseline="0" dirty="0" err="1"/>
              <a:t>pycnocline</a:t>
            </a:r>
            <a:r>
              <a:rPr lang="en-US" altLang="en-US" baseline="0" dirty="0"/>
              <a:t> is </a:t>
            </a:r>
            <a:r>
              <a:rPr lang="en-US" sz="1200" b="0" kern="1200" dirty="0">
                <a:solidFill>
                  <a:schemeClr val="tx1"/>
                </a:solidFill>
                <a:effectLst/>
                <a:latin typeface="+mn-lt"/>
                <a:ea typeface="+mn-ea"/>
                <a:cs typeface="+mn-cs"/>
              </a:rPr>
              <a:t>a layer in an ocean in which water density increases rapidly with depth</a:t>
            </a:r>
            <a:r>
              <a:rPr lang="en-US" altLang="en-US" baseline="0" dirty="0"/>
              <a:t>; aerobic respiration on seafloor, consumes O2. Lack of mixing blocks O2 above </a:t>
            </a:r>
            <a:r>
              <a:rPr lang="en-US" altLang="en-US" baseline="0" dirty="0" err="1"/>
              <a:t>pycnocline</a:t>
            </a:r>
            <a:r>
              <a:rPr lang="en-US" altLang="en-US" baseline="0" dirty="0"/>
              <a:t> from replenishing O2 supply below. Hypoxia occurs at &lt;2 ppm O2</a:t>
            </a:r>
            <a:endParaRPr lang="en-US" altLang="en-US" dirty="0"/>
          </a:p>
        </p:txBody>
      </p:sp>
    </p:spTree>
    <p:extLst>
      <p:ext uri="{BB962C8B-B14F-4D97-AF65-F5344CB8AC3E}">
        <p14:creationId xmlns:p14="http://schemas.microsoft.com/office/powerpoint/2010/main" val="2380844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FA7A4F-1254-4764-9608-37B30ADBF1F0}" type="slidenum">
              <a:rPr lang="en-US" altLang="en-US" sz="1400" smtClean="0">
                <a:solidFill>
                  <a:srgbClr val="000000"/>
                </a:solidFill>
              </a:rPr>
              <a:pPr>
                <a:spcBef>
                  <a:spcPct val="0"/>
                </a:spcBef>
              </a:pPr>
              <a:t>33</a:t>
            </a:fld>
            <a:endParaRPr lang="en-US" altLang="en-US" sz="1400">
              <a:solidFill>
                <a:srgbClr val="000000"/>
              </a:solidFill>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787642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D1A94C6-24E0-47B4-9AEC-AD7E7965F307}" type="slidenum">
              <a:rPr lang="en-US" altLang="en-US" sz="1400" smtClean="0">
                <a:solidFill>
                  <a:srgbClr val="000000"/>
                </a:solidFill>
              </a:rPr>
              <a:pPr>
                <a:spcBef>
                  <a:spcPct val="0"/>
                </a:spcBef>
              </a:pPr>
              <a:t>34</a:t>
            </a:fld>
            <a:endParaRPr lang="en-US" altLang="en-US" sz="1400">
              <a:solidFill>
                <a:srgbClr val="000000"/>
              </a:solidFill>
            </a:endParaRPr>
          </a:p>
        </p:txBody>
      </p:sp>
      <p:sp>
        <p:nvSpPr>
          <p:cNvPr id="267267" name="Rectangle 2"/>
          <p:cNvSpPr>
            <a:spLocks noGrp="1" noRot="1" noChangeAspect="1" noChangeArrowheads="1" noTextEdit="1"/>
          </p:cNvSpPr>
          <p:nvPr>
            <p:ph type="sldImg"/>
          </p:nvPr>
        </p:nvSpPr>
        <p:spPr>
          <a:xfrm>
            <a:off x="457200" y="720725"/>
            <a:ext cx="6400800" cy="3600450"/>
          </a:xfrm>
          <a:ln/>
        </p:spPr>
      </p:sp>
      <p:sp>
        <p:nvSpPr>
          <p:cNvPr id="267268"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same conditions that lead to hypoxia in the Gulf of Mexico occur elsewhere. Note all the other locations where it has been documented.</a:t>
            </a:r>
          </a:p>
          <a:p>
            <a:pPr eaLnBrk="1" hangingPunct="1"/>
            <a:endParaRPr lang="en-US" altLang="en-US" dirty="0"/>
          </a:p>
        </p:txBody>
      </p:sp>
    </p:spTree>
    <p:extLst>
      <p:ext uri="{BB962C8B-B14F-4D97-AF65-F5344CB8AC3E}">
        <p14:creationId xmlns:p14="http://schemas.microsoft.com/office/powerpoint/2010/main" val="4057941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Times New Roman" panose="02020603050405020304" pitchFamily="18" charset="0"/>
              </a:defRPr>
            </a:lvl1pPr>
            <a:lvl2pPr marL="742950" indent="-285750" defTabSz="955675">
              <a:spcBef>
                <a:spcPct val="30000"/>
              </a:spcBef>
              <a:defRPr sz="1200">
                <a:solidFill>
                  <a:schemeClr val="tx1"/>
                </a:solidFill>
                <a:latin typeface="Times New Roman" panose="02020603050405020304" pitchFamily="18" charset="0"/>
              </a:defRPr>
            </a:lvl2pPr>
            <a:lvl3pPr marL="1143000" indent="-228600" defTabSz="955675">
              <a:spcBef>
                <a:spcPct val="30000"/>
              </a:spcBef>
              <a:defRPr sz="1200">
                <a:solidFill>
                  <a:schemeClr val="tx1"/>
                </a:solidFill>
                <a:latin typeface="Times New Roman" panose="02020603050405020304" pitchFamily="18" charset="0"/>
              </a:defRPr>
            </a:lvl3pPr>
            <a:lvl4pPr marL="1600200" indent="-228600" defTabSz="955675">
              <a:spcBef>
                <a:spcPct val="30000"/>
              </a:spcBef>
              <a:defRPr sz="1200">
                <a:solidFill>
                  <a:schemeClr val="tx1"/>
                </a:solidFill>
                <a:latin typeface="Times New Roman" panose="02020603050405020304" pitchFamily="18" charset="0"/>
              </a:defRPr>
            </a:lvl4pPr>
            <a:lvl5pPr marL="2057400" indent="-228600" defTabSz="955675">
              <a:spcBef>
                <a:spcPct val="30000"/>
              </a:spcBef>
              <a:defRPr sz="1200">
                <a:solidFill>
                  <a:schemeClr val="tx1"/>
                </a:solidFill>
                <a:latin typeface="Times New Roman" panose="02020603050405020304" pitchFamily="18" charset="0"/>
              </a:defRPr>
            </a:lvl5pPr>
            <a:lvl6pPr marL="2514600" indent="-228600" defTabSz="955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5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5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56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167837-51C3-4038-AA52-ACEF1502A94F}" type="slidenum">
              <a:rPr lang="en-US" altLang="en-US" sz="1400" smtClean="0">
                <a:solidFill>
                  <a:srgbClr val="000000"/>
                </a:solidFill>
              </a:rPr>
              <a:pPr>
                <a:spcBef>
                  <a:spcPct val="0"/>
                </a:spcBef>
              </a:pPr>
              <a:t>35</a:t>
            </a:fld>
            <a:endParaRPr lang="en-US" altLang="en-US" sz="1400">
              <a:solidFill>
                <a:srgbClr val="000000"/>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7492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Nitrogen stocks in the atmosphere flow into the farm’s Soil Inorganic N stock naturally via the process of N fixation for legume crops (soybean and alfalfa). Otherwise, N fertilizer may be added. </a:t>
            </a:r>
            <a:endParaRPr lang="en-US" dirty="0"/>
          </a:p>
        </p:txBody>
      </p:sp>
      <p:sp>
        <p:nvSpPr>
          <p:cNvPr id="4" name="Slide Number Placeholder 3"/>
          <p:cNvSpPr>
            <a:spLocks noGrp="1"/>
          </p:cNvSpPr>
          <p:nvPr>
            <p:ph type="sldNum" sz="quarter" idx="10"/>
          </p:nvPr>
        </p:nvSpPr>
        <p:spPr/>
        <p:txBody>
          <a:bodyPr/>
          <a:lstStyle/>
          <a:p>
            <a:fld id="{DCA6EB44-BF07-4E8F-AD6D-1E27FE867000}" type="slidenum">
              <a:rPr lang="en-US" smtClean="0"/>
              <a:t>4</a:t>
            </a:fld>
            <a:endParaRPr lang="en-US"/>
          </a:p>
        </p:txBody>
      </p:sp>
    </p:spTree>
    <p:extLst>
      <p:ext uri="{BB962C8B-B14F-4D97-AF65-F5344CB8AC3E}">
        <p14:creationId xmlns:p14="http://schemas.microsoft.com/office/powerpoint/2010/main" val="807301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Soil Inorganic N may flow as: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 Crop N Uptake (= assimilation) </a:t>
            </a:r>
          </a:p>
          <a:p>
            <a:r>
              <a:rPr lang="en-US" sz="1200" kern="1200" dirty="0">
                <a:solidFill>
                  <a:schemeClr val="tx1"/>
                </a:solidFill>
                <a:effectLst/>
                <a:latin typeface="+mn-lt"/>
                <a:ea typeface="+mn-ea"/>
                <a:cs typeface="+mn-cs"/>
              </a:rPr>
              <a:t>3) Part of the crop, the harvested yield, is exported from the site. </a:t>
            </a:r>
            <a:endParaRPr lang="en-US" dirty="0"/>
          </a:p>
        </p:txBody>
      </p:sp>
      <p:sp>
        <p:nvSpPr>
          <p:cNvPr id="4" name="Slide Number Placeholder 3"/>
          <p:cNvSpPr>
            <a:spLocks noGrp="1"/>
          </p:cNvSpPr>
          <p:nvPr>
            <p:ph type="sldNum" sz="quarter" idx="10"/>
          </p:nvPr>
        </p:nvSpPr>
        <p:spPr/>
        <p:txBody>
          <a:bodyPr/>
          <a:lstStyle/>
          <a:p>
            <a:fld id="{DCA6EB44-BF07-4E8F-AD6D-1E27FE867000}" type="slidenum">
              <a:rPr lang="en-US" smtClean="0"/>
              <a:t>5</a:t>
            </a:fld>
            <a:endParaRPr lang="en-US"/>
          </a:p>
        </p:txBody>
      </p:sp>
    </p:spTree>
    <p:extLst>
      <p:ext uri="{BB962C8B-B14F-4D97-AF65-F5344CB8AC3E}">
        <p14:creationId xmlns:p14="http://schemas.microsoft.com/office/powerpoint/2010/main" val="3119301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 The remainder of the crop, detrital N or residue, flows to the Soil Organic N stock.</a:t>
            </a:r>
          </a:p>
          <a:p>
            <a:r>
              <a:rPr lang="en-US" sz="1200" kern="1200" dirty="0">
                <a:solidFill>
                  <a:schemeClr val="tx1"/>
                </a:solidFill>
                <a:effectLst/>
                <a:latin typeface="+mn-lt"/>
                <a:ea typeface="+mn-ea"/>
                <a:cs typeface="+mn-cs"/>
              </a:rPr>
              <a:t>5) Soil Inorganic N may also be assimilated by microbes to become part of the Soil Organic N stock = N Immobilization </a:t>
            </a:r>
            <a:endParaRPr lang="en-US" dirty="0"/>
          </a:p>
        </p:txBody>
      </p:sp>
      <p:sp>
        <p:nvSpPr>
          <p:cNvPr id="4" name="Slide Number Placeholder 3"/>
          <p:cNvSpPr>
            <a:spLocks noGrp="1"/>
          </p:cNvSpPr>
          <p:nvPr>
            <p:ph type="sldNum" sz="quarter" idx="10"/>
          </p:nvPr>
        </p:nvSpPr>
        <p:spPr/>
        <p:txBody>
          <a:bodyPr/>
          <a:lstStyle/>
          <a:p>
            <a:fld id="{DCA6EB44-BF07-4E8F-AD6D-1E27FE867000}" type="slidenum">
              <a:rPr lang="en-US" smtClean="0"/>
              <a:t>6</a:t>
            </a:fld>
            <a:endParaRPr lang="en-US"/>
          </a:p>
        </p:txBody>
      </p:sp>
    </p:spTree>
    <p:extLst>
      <p:ext uri="{BB962C8B-B14F-4D97-AF65-F5344CB8AC3E}">
        <p14:creationId xmlns:p14="http://schemas.microsoft.com/office/powerpoint/2010/main" val="666603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6) Soil Organic N may flow to the Soil Inorganic N stock, via decomposition by microbes = N mineralization.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7) Soil Inorganic N that is not assimilated by plants or microbes is vulnerable to denitrification by microbes, returning to the atmosphere, 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CA6EB44-BF07-4E8F-AD6D-1E27FE867000}" type="slidenum">
              <a:rPr lang="en-US" smtClean="0"/>
              <a:t>7</a:t>
            </a:fld>
            <a:endParaRPr lang="en-US"/>
          </a:p>
        </p:txBody>
      </p:sp>
    </p:spTree>
    <p:extLst>
      <p:ext uri="{BB962C8B-B14F-4D97-AF65-F5344CB8AC3E}">
        <p14:creationId xmlns:p14="http://schemas.microsoft.com/office/powerpoint/2010/main" val="211219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6) Soil Organic N may flow to the Soil Inorganic N stock, via decomposition by microbes = N mineralization.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7) Soil Inorganic N that is not assimilated by plants or microbes is vulnerable to denitrification by microbes, returning to the atmosphere, 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CA6EB44-BF07-4E8F-AD6D-1E27FE867000}" type="slidenum">
              <a:rPr lang="en-US" smtClean="0"/>
              <a:t>8</a:t>
            </a:fld>
            <a:endParaRPr lang="en-US"/>
          </a:p>
        </p:txBody>
      </p:sp>
    </p:spTree>
    <p:extLst>
      <p:ext uri="{BB962C8B-B14F-4D97-AF65-F5344CB8AC3E}">
        <p14:creationId xmlns:p14="http://schemas.microsoft.com/office/powerpoint/2010/main" val="2778935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8) Loss from soil to streams, or if the stream has surpassed its N-holding capacity</a:t>
            </a:r>
          </a:p>
          <a:p>
            <a:r>
              <a:rPr lang="en-US" sz="1200" kern="1200" dirty="0">
                <a:solidFill>
                  <a:schemeClr val="tx1"/>
                </a:solidFill>
                <a:effectLst/>
                <a:latin typeface="+mn-lt"/>
                <a:ea typeface="+mn-ea"/>
                <a:cs typeface="+mn-cs"/>
              </a:rPr>
              <a:t>    9) To the Gulf of Mexico</a:t>
            </a:r>
          </a:p>
          <a:p>
            <a:endParaRPr lang="en-US" dirty="0"/>
          </a:p>
        </p:txBody>
      </p:sp>
      <p:sp>
        <p:nvSpPr>
          <p:cNvPr id="4" name="Slide Number Placeholder 3"/>
          <p:cNvSpPr>
            <a:spLocks noGrp="1"/>
          </p:cNvSpPr>
          <p:nvPr>
            <p:ph type="sldNum" sz="quarter" idx="10"/>
          </p:nvPr>
        </p:nvSpPr>
        <p:spPr/>
        <p:txBody>
          <a:bodyPr/>
          <a:lstStyle/>
          <a:p>
            <a:fld id="{DCA6EB44-BF07-4E8F-AD6D-1E27FE867000}" type="slidenum">
              <a:rPr lang="en-US" smtClean="0"/>
              <a:t>9</a:t>
            </a:fld>
            <a:endParaRPr lang="en-US"/>
          </a:p>
        </p:txBody>
      </p:sp>
    </p:spTree>
    <p:extLst>
      <p:ext uri="{BB962C8B-B14F-4D97-AF65-F5344CB8AC3E}">
        <p14:creationId xmlns:p14="http://schemas.microsoft.com/office/powerpoint/2010/main" val="2217684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Inputs = Outputs, there will be no change in the stock amount.</a:t>
            </a:r>
            <a:endParaRPr lang="en-US" dirty="0"/>
          </a:p>
        </p:txBody>
      </p:sp>
      <p:sp>
        <p:nvSpPr>
          <p:cNvPr id="4" name="Slide Number Placeholder 3"/>
          <p:cNvSpPr>
            <a:spLocks noGrp="1"/>
          </p:cNvSpPr>
          <p:nvPr>
            <p:ph type="sldNum" sz="quarter" idx="10"/>
          </p:nvPr>
        </p:nvSpPr>
        <p:spPr/>
        <p:txBody>
          <a:bodyPr/>
          <a:lstStyle/>
          <a:p>
            <a:fld id="{DCA6EB44-BF07-4E8F-AD6D-1E27FE867000}" type="slidenum">
              <a:rPr lang="en-US" smtClean="0"/>
              <a:t>11</a:t>
            </a:fld>
            <a:endParaRPr lang="en-US"/>
          </a:p>
        </p:txBody>
      </p:sp>
    </p:spTree>
    <p:extLst>
      <p:ext uri="{BB962C8B-B14F-4D97-AF65-F5344CB8AC3E}">
        <p14:creationId xmlns:p14="http://schemas.microsoft.com/office/powerpoint/2010/main" val="2719422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DCDCB79-41B2-4D0B-8C1C-F51E68CBEE34}" type="datetimeFigureOut">
              <a:rPr lang="en-US" smtClean="0"/>
              <a:t>6/13/2020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70CC7A-75CA-4AAC-AF4C-ADDB5679E28D}" type="slidenum">
              <a:rPr lang="en-US" smtClean="0"/>
              <a:t>‹#›</a:t>
            </a:fld>
            <a:endParaRPr lang="en-US"/>
          </a:p>
        </p:txBody>
      </p:sp>
    </p:spTree>
    <p:extLst>
      <p:ext uri="{BB962C8B-B14F-4D97-AF65-F5344CB8AC3E}">
        <p14:creationId xmlns:p14="http://schemas.microsoft.com/office/powerpoint/2010/main" val="1049293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CDCB79-41B2-4D0B-8C1C-F51E68CBEE34}" type="datetimeFigureOut">
              <a:rPr lang="en-US" smtClean="0"/>
              <a:t>6/13/2020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70CC7A-75CA-4AAC-AF4C-ADDB5679E28D}" type="slidenum">
              <a:rPr lang="en-US" smtClean="0"/>
              <a:t>‹#›</a:t>
            </a:fld>
            <a:endParaRPr lang="en-US"/>
          </a:p>
        </p:txBody>
      </p:sp>
    </p:spTree>
    <p:extLst>
      <p:ext uri="{BB962C8B-B14F-4D97-AF65-F5344CB8AC3E}">
        <p14:creationId xmlns:p14="http://schemas.microsoft.com/office/powerpoint/2010/main" val="3018798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CDCB79-41B2-4D0B-8C1C-F51E68CBEE34}" type="datetimeFigureOut">
              <a:rPr lang="en-US" smtClean="0"/>
              <a:t>6/13/2020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70CC7A-75CA-4AAC-AF4C-ADDB5679E28D}" type="slidenum">
              <a:rPr lang="en-US" smtClean="0"/>
              <a:t>‹#›</a:t>
            </a:fld>
            <a:endParaRPr lang="en-US"/>
          </a:p>
        </p:txBody>
      </p:sp>
    </p:spTree>
    <p:extLst>
      <p:ext uri="{BB962C8B-B14F-4D97-AF65-F5344CB8AC3E}">
        <p14:creationId xmlns:p14="http://schemas.microsoft.com/office/powerpoint/2010/main" val="2549944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CDCB79-41B2-4D0B-8C1C-F51E68CBEE34}" type="datetimeFigureOut">
              <a:rPr lang="en-US" smtClean="0"/>
              <a:t>6/13/2020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70CC7A-75CA-4AAC-AF4C-ADDB5679E28D}" type="slidenum">
              <a:rPr lang="en-US" smtClean="0"/>
              <a:t>‹#›</a:t>
            </a:fld>
            <a:endParaRPr lang="en-US"/>
          </a:p>
        </p:txBody>
      </p:sp>
    </p:spTree>
    <p:extLst>
      <p:ext uri="{BB962C8B-B14F-4D97-AF65-F5344CB8AC3E}">
        <p14:creationId xmlns:p14="http://schemas.microsoft.com/office/powerpoint/2010/main" val="2730656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CDCB79-41B2-4D0B-8C1C-F51E68CBEE34}" type="datetimeFigureOut">
              <a:rPr lang="en-US" smtClean="0"/>
              <a:t>6/13/2020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70CC7A-75CA-4AAC-AF4C-ADDB5679E28D}" type="slidenum">
              <a:rPr lang="en-US" smtClean="0"/>
              <a:t>‹#›</a:t>
            </a:fld>
            <a:endParaRPr lang="en-US"/>
          </a:p>
        </p:txBody>
      </p:sp>
    </p:spTree>
    <p:extLst>
      <p:ext uri="{BB962C8B-B14F-4D97-AF65-F5344CB8AC3E}">
        <p14:creationId xmlns:p14="http://schemas.microsoft.com/office/powerpoint/2010/main" val="388010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CDCB79-41B2-4D0B-8C1C-F51E68CBEE34}" type="datetimeFigureOut">
              <a:rPr lang="en-US" smtClean="0"/>
              <a:t>6/13/2020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70CC7A-75CA-4AAC-AF4C-ADDB5679E28D}" type="slidenum">
              <a:rPr lang="en-US" smtClean="0"/>
              <a:t>‹#›</a:t>
            </a:fld>
            <a:endParaRPr lang="en-US"/>
          </a:p>
        </p:txBody>
      </p:sp>
    </p:spTree>
    <p:extLst>
      <p:ext uri="{BB962C8B-B14F-4D97-AF65-F5344CB8AC3E}">
        <p14:creationId xmlns:p14="http://schemas.microsoft.com/office/powerpoint/2010/main" val="2535966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CDCB79-41B2-4D0B-8C1C-F51E68CBEE34}" type="datetimeFigureOut">
              <a:rPr lang="en-US" smtClean="0"/>
              <a:t>6/13/2020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70CC7A-75CA-4AAC-AF4C-ADDB5679E28D}" type="slidenum">
              <a:rPr lang="en-US" smtClean="0"/>
              <a:t>‹#›</a:t>
            </a:fld>
            <a:endParaRPr lang="en-US"/>
          </a:p>
        </p:txBody>
      </p:sp>
    </p:spTree>
    <p:extLst>
      <p:ext uri="{BB962C8B-B14F-4D97-AF65-F5344CB8AC3E}">
        <p14:creationId xmlns:p14="http://schemas.microsoft.com/office/powerpoint/2010/main" val="3857365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CDCB79-41B2-4D0B-8C1C-F51E68CBEE34}" type="datetimeFigureOut">
              <a:rPr lang="en-US" smtClean="0"/>
              <a:t>6/13/2020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70CC7A-75CA-4AAC-AF4C-ADDB5679E28D}" type="slidenum">
              <a:rPr lang="en-US" smtClean="0"/>
              <a:t>‹#›</a:t>
            </a:fld>
            <a:endParaRPr lang="en-US"/>
          </a:p>
        </p:txBody>
      </p:sp>
    </p:spTree>
    <p:extLst>
      <p:ext uri="{BB962C8B-B14F-4D97-AF65-F5344CB8AC3E}">
        <p14:creationId xmlns:p14="http://schemas.microsoft.com/office/powerpoint/2010/main" val="2067274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CDCB79-41B2-4D0B-8C1C-F51E68CBEE34}" type="datetimeFigureOut">
              <a:rPr lang="en-US" smtClean="0"/>
              <a:t>6/13/2020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70CC7A-75CA-4AAC-AF4C-ADDB5679E28D}" type="slidenum">
              <a:rPr lang="en-US" smtClean="0"/>
              <a:t>‹#›</a:t>
            </a:fld>
            <a:endParaRPr lang="en-US"/>
          </a:p>
        </p:txBody>
      </p:sp>
    </p:spTree>
    <p:extLst>
      <p:ext uri="{BB962C8B-B14F-4D97-AF65-F5344CB8AC3E}">
        <p14:creationId xmlns:p14="http://schemas.microsoft.com/office/powerpoint/2010/main" val="348161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CDCB79-41B2-4D0B-8C1C-F51E68CBEE34}" type="datetimeFigureOut">
              <a:rPr lang="en-US" smtClean="0"/>
              <a:t>6/13/2020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70CC7A-75CA-4AAC-AF4C-ADDB5679E28D}" type="slidenum">
              <a:rPr lang="en-US" smtClean="0"/>
              <a:t>‹#›</a:t>
            </a:fld>
            <a:endParaRPr lang="en-US"/>
          </a:p>
        </p:txBody>
      </p:sp>
    </p:spTree>
    <p:extLst>
      <p:ext uri="{BB962C8B-B14F-4D97-AF65-F5344CB8AC3E}">
        <p14:creationId xmlns:p14="http://schemas.microsoft.com/office/powerpoint/2010/main" val="1836646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CDCB79-41B2-4D0B-8C1C-F51E68CBEE34}" type="datetimeFigureOut">
              <a:rPr lang="en-US" smtClean="0"/>
              <a:t>6/13/2020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70CC7A-75CA-4AAC-AF4C-ADDB5679E28D}" type="slidenum">
              <a:rPr lang="en-US" smtClean="0"/>
              <a:t>‹#›</a:t>
            </a:fld>
            <a:endParaRPr lang="en-US"/>
          </a:p>
        </p:txBody>
      </p:sp>
    </p:spTree>
    <p:extLst>
      <p:ext uri="{BB962C8B-B14F-4D97-AF65-F5344CB8AC3E}">
        <p14:creationId xmlns:p14="http://schemas.microsoft.com/office/powerpoint/2010/main" val="402188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CDCB79-41B2-4D0B-8C1C-F51E68CBEE34}" type="datetimeFigureOut">
              <a:rPr lang="en-US" smtClean="0"/>
              <a:t>6/13/2020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70CC7A-75CA-4AAC-AF4C-ADDB5679E28D}" type="slidenum">
              <a:rPr lang="en-US" smtClean="0"/>
              <a:t>‹#›</a:t>
            </a:fld>
            <a:endParaRPr lang="en-US"/>
          </a:p>
        </p:txBody>
      </p:sp>
    </p:spTree>
    <p:extLst>
      <p:ext uri="{BB962C8B-B14F-4D97-AF65-F5344CB8AC3E}">
        <p14:creationId xmlns:p14="http://schemas.microsoft.com/office/powerpoint/2010/main" val="534877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rK_mEHqx7rw"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epa.gov/ms-htf"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Nash-CCOM-B1-0,160N,9-11-01"/>
          <p:cNvPicPr>
            <a:picLocks noChangeAspect="1" noChangeArrowheads="1"/>
          </p:cNvPicPr>
          <p:nvPr/>
        </p:nvPicPr>
        <p:blipFill rotWithShape="1">
          <a:blip r:embed="rId2">
            <a:extLst>
              <a:ext uri="{28A0092B-C50C-407E-A947-70E740481C1C}">
                <a14:useLocalDpi xmlns:a14="http://schemas.microsoft.com/office/drawing/2010/main" val="0"/>
              </a:ext>
            </a:extLst>
          </a:blip>
          <a:srcRect l="-113" t="3695" r="113" b="4159"/>
          <a:stretch/>
        </p:blipFill>
        <p:spPr bwMode="auto">
          <a:xfrm>
            <a:off x="229688" y="0"/>
            <a:ext cx="11539946" cy="689718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98615" y="3150052"/>
            <a:ext cx="10348503" cy="3642640"/>
          </a:xfrm>
          <a:solidFill>
            <a:schemeClr val="accent6">
              <a:lumMod val="50000"/>
            </a:schemeClr>
          </a:solidFill>
        </p:spPr>
        <p:txBody>
          <a:bodyPr>
            <a:normAutofit fontScale="92500"/>
          </a:bodyPr>
          <a:lstStyle/>
          <a:p>
            <a:r>
              <a:rPr lang="en-US" altLang="en-US" sz="3600" dirty="0">
                <a:solidFill>
                  <a:schemeClr val="bg1"/>
                </a:solidFill>
              </a:rPr>
              <a:t>As a component of amino acids, proteins and nucleic acids (DNA and RNA), N</a:t>
            </a:r>
            <a:r>
              <a:rPr lang="en-US" sz="3600" dirty="0">
                <a:solidFill>
                  <a:schemeClr val="bg1"/>
                </a:solidFill>
              </a:rPr>
              <a:t> is required by all living things. </a:t>
            </a:r>
          </a:p>
          <a:p>
            <a:r>
              <a:rPr lang="en-US" sz="3600" dirty="0">
                <a:solidFill>
                  <a:schemeClr val="bg1"/>
                </a:solidFill>
              </a:rPr>
              <a:t> </a:t>
            </a:r>
            <a:r>
              <a:rPr lang="en-US" altLang="en-US" sz="3600" dirty="0">
                <a:solidFill>
                  <a:schemeClr val="bg1"/>
                </a:solidFill>
              </a:rPr>
              <a:t>Plants, algae and bacteria mainly use two inorganic forms of nitrogen: ammonium (NH</a:t>
            </a:r>
            <a:r>
              <a:rPr lang="en-US" altLang="en-US" sz="3600" baseline="-25000" dirty="0">
                <a:solidFill>
                  <a:schemeClr val="bg1"/>
                </a:solidFill>
              </a:rPr>
              <a:t>4</a:t>
            </a:r>
            <a:r>
              <a:rPr lang="en-US" altLang="en-US" sz="3600" baseline="30000" dirty="0">
                <a:solidFill>
                  <a:schemeClr val="bg1"/>
                </a:solidFill>
              </a:rPr>
              <a:t>+</a:t>
            </a:r>
            <a:r>
              <a:rPr lang="en-US" altLang="en-US" sz="3600" dirty="0">
                <a:solidFill>
                  <a:schemeClr val="bg1"/>
                </a:solidFill>
              </a:rPr>
              <a:t>) and nitrate (NO</a:t>
            </a:r>
            <a:r>
              <a:rPr lang="en-US" altLang="en-US" sz="3600" baseline="-25000" dirty="0">
                <a:solidFill>
                  <a:schemeClr val="bg1"/>
                </a:solidFill>
              </a:rPr>
              <a:t>3</a:t>
            </a:r>
            <a:r>
              <a:rPr lang="en-US" altLang="en-US" sz="3600" baseline="30000" dirty="0">
                <a:solidFill>
                  <a:schemeClr val="bg1"/>
                </a:solidFill>
              </a:rPr>
              <a:t>-</a:t>
            </a:r>
            <a:r>
              <a:rPr lang="en-US" altLang="en-US" sz="3600" dirty="0">
                <a:solidFill>
                  <a:schemeClr val="bg1"/>
                </a:solidFill>
              </a:rPr>
              <a:t>).  Animals can use only amino acids and proteins.</a:t>
            </a:r>
          </a:p>
          <a:p>
            <a:r>
              <a:rPr lang="en-US" sz="3600" dirty="0">
                <a:solidFill>
                  <a:schemeClr val="bg1"/>
                </a:solidFill>
              </a:rPr>
              <a:t>Did you ever wonder where most of the N in plants comes from naturally? And by what process?</a:t>
            </a:r>
          </a:p>
          <a:p>
            <a:endParaRPr lang="en-US" dirty="0">
              <a:solidFill>
                <a:schemeClr val="bg1"/>
              </a:solidFill>
            </a:endParaRPr>
          </a:p>
        </p:txBody>
      </p:sp>
      <p:sp>
        <p:nvSpPr>
          <p:cNvPr id="2" name="Title 1"/>
          <p:cNvSpPr>
            <a:spLocks noGrp="1"/>
          </p:cNvSpPr>
          <p:nvPr>
            <p:ph type="title"/>
          </p:nvPr>
        </p:nvSpPr>
        <p:spPr>
          <a:xfrm>
            <a:off x="731518" y="-138072"/>
            <a:ext cx="10515600" cy="1325563"/>
          </a:xfrm>
        </p:spPr>
        <p:txBody>
          <a:bodyPr>
            <a:normAutofit/>
          </a:bodyPr>
          <a:lstStyle/>
          <a:p>
            <a:pPr algn="ctr"/>
            <a:r>
              <a:rPr lang="en-US" sz="4800" dirty="0">
                <a:latin typeface="Berlin Sans FB" panose="020E0602020502020306" pitchFamily="34" charset="0"/>
              </a:rPr>
              <a:t>Nitrogen (N): Critical for life</a:t>
            </a:r>
            <a:endParaRPr lang="en-US" sz="4800" dirty="0"/>
          </a:p>
        </p:txBody>
      </p:sp>
    </p:spTree>
    <p:extLst>
      <p:ext uri="{BB962C8B-B14F-4D97-AF65-F5344CB8AC3E}">
        <p14:creationId xmlns:p14="http://schemas.microsoft.com/office/powerpoint/2010/main" val="1816743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9313" y="935037"/>
            <a:ext cx="7681562" cy="592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38237" y="0"/>
            <a:ext cx="10515600" cy="1325563"/>
          </a:xfrm>
        </p:spPr>
        <p:txBody>
          <a:bodyPr/>
          <a:lstStyle/>
          <a:p>
            <a:r>
              <a:rPr lang="en-US" dirty="0">
                <a:latin typeface="+mn-lt"/>
              </a:rPr>
              <a:t>The Nitrogen Cycle in an Iowa Ag System</a:t>
            </a:r>
          </a:p>
        </p:txBody>
      </p:sp>
    </p:spTree>
    <p:extLst>
      <p:ext uri="{BB962C8B-B14F-4D97-AF65-F5344CB8AC3E}">
        <p14:creationId xmlns:p14="http://schemas.microsoft.com/office/powerpoint/2010/main" val="3170260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Stocks and Flows</a:t>
            </a:r>
          </a:p>
        </p:txBody>
      </p:sp>
      <p:sp>
        <p:nvSpPr>
          <p:cNvPr id="4" name="Content Placeholder 3"/>
          <p:cNvSpPr>
            <a:spLocks noGrp="1"/>
          </p:cNvSpPr>
          <p:nvPr>
            <p:ph idx="1"/>
          </p:nvPr>
        </p:nvSpPr>
        <p:spPr>
          <a:xfrm>
            <a:off x="838200" y="1825625"/>
            <a:ext cx="4857206" cy="4351338"/>
          </a:xfrm>
        </p:spPr>
        <p:txBody>
          <a:bodyPr/>
          <a:lstStyle/>
          <a:p>
            <a:r>
              <a:rPr lang="en-US" dirty="0"/>
              <a:t>Usually, we are interested in how much stock there is, e.g., the crop yield, soil organic matter content, nitrate load in streams, money in the bank.</a:t>
            </a:r>
          </a:p>
          <a:p>
            <a:r>
              <a:rPr lang="en-US" dirty="0"/>
              <a:t>What determines the amount in the stock? </a:t>
            </a:r>
          </a:p>
          <a:p>
            <a:r>
              <a:rPr lang="en-US" dirty="0"/>
              <a:t>Stock </a:t>
            </a:r>
            <a:r>
              <a:rPr lang="en-US" baseline="-25000" dirty="0"/>
              <a:t>(t+1) </a:t>
            </a:r>
            <a:r>
              <a:rPr lang="en-US" dirty="0"/>
              <a:t>= Stock </a:t>
            </a:r>
            <a:r>
              <a:rPr lang="en-US" baseline="-25000" dirty="0"/>
              <a:t>(t)</a:t>
            </a:r>
            <a:r>
              <a:rPr lang="en-US" dirty="0"/>
              <a:t> + Inputs - Outputs</a:t>
            </a:r>
          </a:p>
        </p:txBody>
      </p:sp>
      <p:grpSp>
        <p:nvGrpSpPr>
          <p:cNvPr id="16" name="Group 15"/>
          <p:cNvGrpSpPr/>
          <p:nvPr/>
        </p:nvGrpSpPr>
        <p:grpSpPr>
          <a:xfrm>
            <a:off x="6132817" y="1706373"/>
            <a:ext cx="5037770" cy="2800268"/>
            <a:chOff x="3195145" y="1752706"/>
            <a:chExt cx="5037770" cy="2800268"/>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5903" y="1752706"/>
              <a:ext cx="2800268" cy="2800268"/>
            </a:xfrm>
            <a:prstGeom prst="rect">
              <a:avLst/>
            </a:prstGeom>
          </p:spPr>
        </p:pic>
        <p:sp>
          <p:nvSpPr>
            <p:cNvPr id="18" name="Freeform 17"/>
            <p:cNvSpPr/>
            <p:nvPr/>
          </p:nvSpPr>
          <p:spPr>
            <a:xfrm>
              <a:off x="3195145" y="2684047"/>
              <a:ext cx="1923859" cy="637224"/>
            </a:xfrm>
            <a:custGeom>
              <a:avLst/>
              <a:gdLst>
                <a:gd name="connsiteX0" fmla="*/ 0 w 1860797"/>
                <a:gd name="connsiteY0" fmla="*/ 574163 h 574163"/>
                <a:gd name="connsiteX1" fmla="*/ 546538 w 1860797"/>
                <a:gd name="connsiteY1" fmla="*/ 59156 h 574163"/>
                <a:gd name="connsiteX2" fmla="*/ 1187669 w 1860797"/>
                <a:gd name="connsiteY2" fmla="*/ 38135 h 574163"/>
                <a:gd name="connsiteX3" fmla="*/ 1786758 w 1860797"/>
                <a:gd name="connsiteY3" fmla="*/ 300894 h 574163"/>
                <a:gd name="connsiteX4" fmla="*/ 1860331 w 1860797"/>
                <a:gd name="connsiteY4" fmla="*/ 416508 h 57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797" h="574163">
                  <a:moveTo>
                    <a:pt x="0" y="574163"/>
                  </a:moveTo>
                  <a:cubicBezTo>
                    <a:pt x="174296" y="361328"/>
                    <a:pt x="348593" y="148494"/>
                    <a:pt x="546538" y="59156"/>
                  </a:cubicBezTo>
                  <a:cubicBezTo>
                    <a:pt x="744483" y="-30182"/>
                    <a:pt x="980966" y="-2155"/>
                    <a:pt x="1187669" y="38135"/>
                  </a:cubicBezTo>
                  <a:cubicBezTo>
                    <a:pt x="1394372" y="78425"/>
                    <a:pt x="1674648" y="237832"/>
                    <a:pt x="1786758" y="300894"/>
                  </a:cubicBezTo>
                  <a:cubicBezTo>
                    <a:pt x="1898868" y="363956"/>
                    <a:pt x="1846317" y="395487"/>
                    <a:pt x="1860331" y="416508"/>
                  </a:cubicBezTo>
                </a:path>
              </a:pathLst>
            </a:custGeom>
            <a:noFill/>
            <a:ln w="889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rot="20648392" flipV="1">
              <a:off x="6179522" y="3436009"/>
              <a:ext cx="2053393" cy="430488"/>
            </a:xfrm>
            <a:custGeom>
              <a:avLst/>
              <a:gdLst>
                <a:gd name="connsiteX0" fmla="*/ 0 w 1860797"/>
                <a:gd name="connsiteY0" fmla="*/ 574163 h 574163"/>
                <a:gd name="connsiteX1" fmla="*/ 546538 w 1860797"/>
                <a:gd name="connsiteY1" fmla="*/ 59156 h 574163"/>
                <a:gd name="connsiteX2" fmla="*/ 1187669 w 1860797"/>
                <a:gd name="connsiteY2" fmla="*/ 38135 h 574163"/>
                <a:gd name="connsiteX3" fmla="*/ 1786758 w 1860797"/>
                <a:gd name="connsiteY3" fmla="*/ 300894 h 574163"/>
                <a:gd name="connsiteX4" fmla="*/ 1860331 w 1860797"/>
                <a:gd name="connsiteY4" fmla="*/ 416508 h 57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797" h="574163">
                  <a:moveTo>
                    <a:pt x="0" y="574163"/>
                  </a:moveTo>
                  <a:cubicBezTo>
                    <a:pt x="174296" y="361328"/>
                    <a:pt x="348593" y="148494"/>
                    <a:pt x="546538" y="59156"/>
                  </a:cubicBezTo>
                  <a:cubicBezTo>
                    <a:pt x="744483" y="-30182"/>
                    <a:pt x="980966" y="-2155"/>
                    <a:pt x="1187669" y="38135"/>
                  </a:cubicBezTo>
                  <a:cubicBezTo>
                    <a:pt x="1394372" y="78425"/>
                    <a:pt x="1674648" y="237832"/>
                    <a:pt x="1786758" y="300894"/>
                  </a:cubicBezTo>
                  <a:cubicBezTo>
                    <a:pt x="1898868" y="363956"/>
                    <a:pt x="1846317" y="395487"/>
                    <a:pt x="1860331" y="416508"/>
                  </a:cubicBezTo>
                </a:path>
              </a:pathLst>
            </a:custGeom>
            <a:noFill/>
            <a:ln w="889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867380" y="3373817"/>
              <a:ext cx="375765" cy="262762"/>
            </a:xfrm>
            <a:prstGeom prst="ellipse">
              <a:avLst/>
            </a:prstGeom>
            <a:solidFill>
              <a:schemeClr val="accent4">
                <a:lumMod val="20000"/>
                <a:lumOff val="80000"/>
                <a:alpha val="49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4845269" y="2764221"/>
              <a:ext cx="1481959" cy="609600"/>
            </a:xfrm>
            <a:custGeom>
              <a:avLst/>
              <a:gdLst>
                <a:gd name="connsiteX0" fmla="*/ 0 w 1481959"/>
                <a:gd name="connsiteY0" fmla="*/ 441434 h 609600"/>
                <a:gd name="connsiteX1" fmla="*/ 199697 w 1481959"/>
                <a:gd name="connsiteY1" fmla="*/ 430924 h 609600"/>
                <a:gd name="connsiteX2" fmla="*/ 220717 w 1481959"/>
                <a:gd name="connsiteY2" fmla="*/ 367862 h 609600"/>
                <a:gd name="connsiteX3" fmla="*/ 262759 w 1481959"/>
                <a:gd name="connsiteY3" fmla="*/ 378372 h 609600"/>
                <a:gd name="connsiteX4" fmla="*/ 294290 w 1481959"/>
                <a:gd name="connsiteY4" fmla="*/ 420413 h 609600"/>
                <a:gd name="connsiteX5" fmla="*/ 315310 w 1481959"/>
                <a:gd name="connsiteY5" fmla="*/ 451945 h 609600"/>
                <a:gd name="connsiteX6" fmla="*/ 378372 w 1481959"/>
                <a:gd name="connsiteY6" fmla="*/ 472965 h 609600"/>
                <a:gd name="connsiteX7" fmla="*/ 420414 w 1481959"/>
                <a:gd name="connsiteY7" fmla="*/ 420413 h 609600"/>
                <a:gd name="connsiteX8" fmla="*/ 441434 w 1481959"/>
                <a:gd name="connsiteY8" fmla="*/ 357351 h 609600"/>
                <a:gd name="connsiteX9" fmla="*/ 462455 w 1481959"/>
                <a:gd name="connsiteY9" fmla="*/ 294289 h 609600"/>
                <a:gd name="connsiteX10" fmla="*/ 472965 w 1481959"/>
                <a:gd name="connsiteY10" fmla="*/ 262758 h 609600"/>
                <a:gd name="connsiteX11" fmla="*/ 504497 w 1481959"/>
                <a:gd name="connsiteY11" fmla="*/ 252248 h 609600"/>
                <a:gd name="connsiteX12" fmla="*/ 525517 w 1481959"/>
                <a:gd name="connsiteY12" fmla="*/ 283779 h 609600"/>
                <a:gd name="connsiteX13" fmla="*/ 588579 w 1481959"/>
                <a:gd name="connsiteY13" fmla="*/ 336331 h 609600"/>
                <a:gd name="connsiteX14" fmla="*/ 620110 w 1481959"/>
                <a:gd name="connsiteY14" fmla="*/ 346841 h 609600"/>
                <a:gd name="connsiteX15" fmla="*/ 641131 w 1481959"/>
                <a:gd name="connsiteY15" fmla="*/ 315310 h 609600"/>
                <a:gd name="connsiteX16" fmla="*/ 651641 w 1481959"/>
                <a:gd name="connsiteY16" fmla="*/ 283779 h 609600"/>
                <a:gd name="connsiteX17" fmla="*/ 693683 w 1481959"/>
                <a:gd name="connsiteY17" fmla="*/ 262758 h 609600"/>
                <a:gd name="connsiteX18" fmla="*/ 756745 w 1481959"/>
                <a:gd name="connsiteY18" fmla="*/ 241738 h 609600"/>
                <a:gd name="connsiteX19" fmla="*/ 788276 w 1481959"/>
                <a:gd name="connsiteY19" fmla="*/ 210207 h 609600"/>
                <a:gd name="connsiteX20" fmla="*/ 830317 w 1481959"/>
                <a:gd name="connsiteY20" fmla="*/ 147145 h 609600"/>
                <a:gd name="connsiteX21" fmla="*/ 872359 w 1481959"/>
                <a:gd name="connsiteY21" fmla="*/ 157655 h 609600"/>
                <a:gd name="connsiteX22" fmla="*/ 903890 w 1481959"/>
                <a:gd name="connsiteY22" fmla="*/ 178676 h 609600"/>
                <a:gd name="connsiteX23" fmla="*/ 966952 w 1481959"/>
                <a:gd name="connsiteY23" fmla="*/ 147145 h 609600"/>
                <a:gd name="connsiteX24" fmla="*/ 998483 w 1481959"/>
                <a:gd name="connsiteY24" fmla="*/ 157655 h 609600"/>
                <a:gd name="connsiteX25" fmla="*/ 1019503 w 1481959"/>
                <a:gd name="connsiteY25" fmla="*/ 94593 h 609600"/>
                <a:gd name="connsiteX26" fmla="*/ 1040524 w 1481959"/>
                <a:gd name="connsiteY26" fmla="*/ 63062 h 609600"/>
                <a:gd name="connsiteX27" fmla="*/ 1145628 w 1481959"/>
                <a:gd name="connsiteY27" fmla="*/ 73572 h 609600"/>
                <a:gd name="connsiteX28" fmla="*/ 1219200 w 1481959"/>
                <a:gd name="connsiteY28" fmla="*/ 0 h 609600"/>
                <a:gd name="connsiteX29" fmla="*/ 1250731 w 1481959"/>
                <a:gd name="connsiteY29" fmla="*/ 10510 h 609600"/>
                <a:gd name="connsiteX30" fmla="*/ 1334814 w 1481959"/>
                <a:gd name="connsiteY30" fmla="*/ 21020 h 609600"/>
                <a:gd name="connsiteX31" fmla="*/ 1366345 w 1481959"/>
                <a:gd name="connsiteY31" fmla="*/ 42041 h 609600"/>
                <a:gd name="connsiteX32" fmla="*/ 1460938 w 1481959"/>
                <a:gd name="connsiteY32" fmla="*/ 42041 h 609600"/>
                <a:gd name="connsiteX33" fmla="*/ 1481959 w 1481959"/>
                <a:gd name="connsiteY33" fmla="*/ 73572 h 609600"/>
                <a:gd name="connsiteX34" fmla="*/ 1471448 w 1481959"/>
                <a:gd name="connsiteY34" fmla="*/ 157655 h 609600"/>
                <a:gd name="connsiteX35" fmla="*/ 1418897 w 1481959"/>
                <a:gd name="connsiteY35" fmla="*/ 168165 h 609600"/>
                <a:gd name="connsiteX36" fmla="*/ 1355834 w 1481959"/>
                <a:gd name="connsiteY36" fmla="*/ 210207 h 609600"/>
                <a:gd name="connsiteX37" fmla="*/ 1313793 w 1481959"/>
                <a:gd name="connsiteY37" fmla="*/ 231227 h 609600"/>
                <a:gd name="connsiteX38" fmla="*/ 1282262 w 1481959"/>
                <a:gd name="connsiteY38" fmla="*/ 252248 h 609600"/>
                <a:gd name="connsiteX39" fmla="*/ 1229710 w 1481959"/>
                <a:gd name="connsiteY39" fmla="*/ 262758 h 609600"/>
                <a:gd name="connsiteX40" fmla="*/ 1198179 w 1481959"/>
                <a:gd name="connsiteY40" fmla="*/ 283779 h 609600"/>
                <a:gd name="connsiteX41" fmla="*/ 1166648 w 1481959"/>
                <a:gd name="connsiteY41" fmla="*/ 315310 h 609600"/>
                <a:gd name="connsiteX42" fmla="*/ 1135117 w 1481959"/>
                <a:gd name="connsiteY42" fmla="*/ 325820 h 609600"/>
                <a:gd name="connsiteX43" fmla="*/ 1093076 w 1481959"/>
                <a:gd name="connsiteY43" fmla="*/ 346841 h 609600"/>
                <a:gd name="connsiteX44" fmla="*/ 1030014 w 1481959"/>
                <a:gd name="connsiteY44" fmla="*/ 367862 h 609600"/>
                <a:gd name="connsiteX45" fmla="*/ 924910 w 1481959"/>
                <a:gd name="connsiteY45" fmla="*/ 409903 h 609600"/>
                <a:gd name="connsiteX46" fmla="*/ 861848 w 1481959"/>
                <a:gd name="connsiteY46" fmla="*/ 430924 h 609600"/>
                <a:gd name="connsiteX47" fmla="*/ 788276 w 1481959"/>
                <a:gd name="connsiteY47" fmla="*/ 462455 h 609600"/>
                <a:gd name="connsiteX48" fmla="*/ 725214 w 1481959"/>
                <a:gd name="connsiteY48" fmla="*/ 483476 h 609600"/>
                <a:gd name="connsiteX49" fmla="*/ 641131 w 1481959"/>
                <a:gd name="connsiteY49" fmla="*/ 504496 h 609600"/>
                <a:gd name="connsiteX50" fmla="*/ 493986 w 1481959"/>
                <a:gd name="connsiteY50" fmla="*/ 515007 h 609600"/>
                <a:gd name="connsiteX51" fmla="*/ 451945 w 1481959"/>
                <a:gd name="connsiteY51" fmla="*/ 557048 h 609600"/>
                <a:gd name="connsiteX52" fmla="*/ 430924 w 1481959"/>
                <a:gd name="connsiteY52" fmla="*/ 588579 h 609600"/>
                <a:gd name="connsiteX53" fmla="*/ 367862 w 1481959"/>
                <a:gd name="connsiteY53" fmla="*/ 609600 h 609600"/>
                <a:gd name="connsiteX54" fmla="*/ 126124 w 1481959"/>
                <a:gd name="connsiteY54" fmla="*/ 599089 h 609600"/>
                <a:gd name="connsiteX55" fmla="*/ 94593 w 1481959"/>
                <a:gd name="connsiteY55" fmla="*/ 588579 h 609600"/>
                <a:gd name="connsiteX56" fmla="*/ 73572 w 1481959"/>
                <a:gd name="connsiteY56" fmla="*/ 557048 h 609600"/>
                <a:gd name="connsiteX57" fmla="*/ 147145 w 1481959"/>
                <a:gd name="connsiteY57" fmla="*/ 515007 h 609600"/>
                <a:gd name="connsiteX58" fmla="*/ 189186 w 1481959"/>
                <a:gd name="connsiteY58" fmla="*/ 504496 h 609600"/>
                <a:gd name="connsiteX59" fmla="*/ 252248 w 1481959"/>
                <a:gd name="connsiteY59" fmla="*/ 483476 h 609600"/>
                <a:gd name="connsiteX60" fmla="*/ 283779 w 1481959"/>
                <a:gd name="connsiteY60" fmla="*/ 472965 h 609600"/>
                <a:gd name="connsiteX61" fmla="*/ 304800 w 1481959"/>
                <a:gd name="connsiteY61" fmla="*/ 472965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81959" h="609600">
                  <a:moveTo>
                    <a:pt x="0" y="441434"/>
                  </a:moveTo>
                  <a:cubicBezTo>
                    <a:pt x="66566" y="437931"/>
                    <a:pt x="136460" y="452003"/>
                    <a:pt x="199697" y="430924"/>
                  </a:cubicBezTo>
                  <a:cubicBezTo>
                    <a:pt x="220718" y="423917"/>
                    <a:pt x="220717" y="367862"/>
                    <a:pt x="220717" y="367862"/>
                  </a:cubicBezTo>
                  <a:cubicBezTo>
                    <a:pt x="234731" y="371365"/>
                    <a:pt x="251004" y="369976"/>
                    <a:pt x="262759" y="378372"/>
                  </a:cubicBezTo>
                  <a:cubicBezTo>
                    <a:pt x="277013" y="388553"/>
                    <a:pt x="284109" y="406159"/>
                    <a:pt x="294290" y="420413"/>
                  </a:cubicBezTo>
                  <a:cubicBezTo>
                    <a:pt x="301632" y="430692"/>
                    <a:pt x="304598" y="445250"/>
                    <a:pt x="315310" y="451945"/>
                  </a:cubicBezTo>
                  <a:cubicBezTo>
                    <a:pt x="334100" y="463689"/>
                    <a:pt x="378372" y="472965"/>
                    <a:pt x="378372" y="472965"/>
                  </a:cubicBezTo>
                  <a:cubicBezTo>
                    <a:pt x="392386" y="455448"/>
                    <a:pt x="409672" y="440107"/>
                    <a:pt x="420414" y="420413"/>
                  </a:cubicBezTo>
                  <a:cubicBezTo>
                    <a:pt x="431024" y="400961"/>
                    <a:pt x="434427" y="378372"/>
                    <a:pt x="441434" y="357351"/>
                  </a:cubicBezTo>
                  <a:lnTo>
                    <a:pt x="462455" y="294289"/>
                  </a:lnTo>
                  <a:cubicBezTo>
                    <a:pt x="465958" y="283779"/>
                    <a:pt x="462455" y="266261"/>
                    <a:pt x="472965" y="262758"/>
                  </a:cubicBezTo>
                  <a:lnTo>
                    <a:pt x="504497" y="252248"/>
                  </a:lnTo>
                  <a:cubicBezTo>
                    <a:pt x="511504" y="262758"/>
                    <a:pt x="517430" y="274075"/>
                    <a:pt x="525517" y="283779"/>
                  </a:cubicBezTo>
                  <a:cubicBezTo>
                    <a:pt x="542119" y="303702"/>
                    <a:pt x="564958" y="324521"/>
                    <a:pt x="588579" y="336331"/>
                  </a:cubicBezTo>
                  <a:cubicBezTo>
                    <a:pt x="598488" y="341286"/>
                    <a:pt x="609600" y="343338"/>
                    <a:pt x="620110" y="346841"/>
                  </a:cubicBezTo>
                  <a:cubicBezTo>
                    <a:pt x="627117" y="336331"/>
                    <a:pt x="635482" y="326608"/>
                    <a:pt x="641131" y="315310"/>
                  </a:cubicBezTo>
                  <a:cubicBezTo>
                    <a:pt x="646086" y="305401"/>
                    <a:pt x="643807" y="291613"/>
                    <a:pt x="651641" y="283779"/>
                  </a:cubicBezTo>
                  <a:cubicBezTo>
                    <a:pt x="662720" y="272700"/>
                    <a:pt x="679669" y="269765"/>
                    <a:pt x="693683" y="262758"/>
                  </a:cubicBezTo>
                  <a:cubicBezTo>
                    <a:pt x="743662" y="187788"/>
                    <a:pt x="678495" y="264094"/>
                    <a:pt x="756745" y="241738"/>
                  </a:cubicBezTo>
                  <a:cubicBezTo>
                    <a:pt x="771037" y="237655"/>
                    <a:pt x="777766" y="220717"/>
                    <a:pt x="788276" y="210207"/>
                  </a:cubicBezTo>
                  <a:cubicBezTo>
                    <a:pt x="795087" y="182963"/>
                    <a:pt x="792680" y="152521"/>
                    <a:pt x="830317" y="147145"/>
                  </a:cubicBezTo>
                  <a:cubicBezTo>
                    <a:pt x="844617" y="145102"/>
                    <a:pt x="858345" y="154152"/>
                    <a:pt x="872359" y="157655"/>
                  </a:cubicBezTo>
                  <a:cubicBezTo>
                    <a:pt x="882869" y="164662"/>
                    <a:pt x="891430" y="176599"/>
                    <a:pt x="903890" y="178676"/>
                  </a:cubicBezTo>
                  <a:cubicBezTo>
                    <a:pt x="921294" y="181577"/>
                    <a:pt x="955973" y="154464"/>
                    <a:pt x="966952" y="147145"/>
                  </a:cubicBezTo>
                  <a:cubicBezTo>
                    <a:pt x="977462" y="150648"/>
                    <a:pt x="990649" y="165489"/>
                    <a:pt x="998483" y="157655"/>
                  </a:cubicBezTo>
                  <a:cubicBezTo>
                    <a:pt x="1014151" y="141987"/>
                    <a:pt x="1007212" y="113029"/>
                    <a:pt x="1019503" y="94593"/>
                  </a:cubicBezTo>
                  <a:lnTo>
                    <a:pt x="1040524" y="63062"/>
                  </a:lnTo>
                  <a:cubicBezTo>
                    <a:pt x="1117290" y="88650"/>
                    <a:pt x="1082090" y="89456"/>
                    <a:pt x="1145628" y="73572"/>
                  </a:cubicBezTo>
                  <a:cubicBezTo>
                    <a:pt x="1193814" y="1292"/>
                    <a:pt x="1163702" y="18499"/>
                    <a:pt x="1219200" y="0"/>
                  </a:cubicBezTo>
                  <a:cubicBezTo>
                    <a:pt x="1229710" y="3503"/>
                    <a:pt x="1239831" y="8528"/>
                    <a:pt x="1250731" y="10510"/>
                  </a:cubicBezTo>
                  <a:cubicBezTo>
                    <a:pt x="1278521" y="15563"/>
                    <a:pt x="1307563" y="13588"/>
                    <a:pt x="1334814" y="21020"/>
                  </a:cubicBezTo>
                  <a:cubicBezTo>
                    <a:pt x="1347001" y="24344"/>
                    <a:pt x="1355835" y="35034"/>
                    <a:pt x="1366345" y="42041"/>
                  </a:cubicBezTo>
                  <a:cubicBezTo>
                    <a:pt x="1402707" y="29921"/>
                    <a:pt x="1416544" y="19844"/>
                    <a:pt x="1460938" y="42041"/>
                  </a:cubicBezTo>
                  <a:cubicBezTo>
                    <a:pt x="1472236" y="47690"/>
                    <a:pt x="1474952" y="63062"/>
                    <a:pt x="1481959" y="73572"/>
                  </a:cubicBezTo>
                  <a:cubicBezTo>
                    <a:pt x="1478455" y="101600"/>
                    <a:pt x="1487116" y="134153"/>
                    <a:pt x="1471448" y="157655"/>
                  </a:cubicBezTo>
                  <a:cubicBezTo>
                    <a:pt x="1461539" y="172519"/>
                    <a:pt x="1435160" y="160773"/>
                    <a:pt x="1418897" y="168165"/>
                  </a:cubicBezTo>
                  <a:cubicBezTo>
                    <a:pt x="1395897" y="178619"/>
                    <a:pt x="1378431" y="198909"/>
                    <a:pt x="1355834" y="210207"/>
                  </a:cubicBezTo>
                  <a:cubicBezTo>
                    <a:pt x="1341820" y="217214"/>
                    <a:pt x="1327396" y="223454"/>
                    <a:pt x="1313793" y="231227"/>
                  </a:cubicBezTo>
                  <a:cubicBezTo>
                    <a:pt x="1302825" y="237494"/>
                    <a:pt x="1294090" y="247813"/>
                    <a:pt x="1282262" y="252248"/>
                  </a:cubicBezTo>
                  <a:cubicBezTo>
                    <a:pt x="1265535" y="258521"/>
                    <a:pt x="1247227" y="259255"/>
                    <a:pt x="1229710" y="262758"/>
                  </a:cubicBezTo>
                  <a:cubicBezTo>
                    <a:pt x="1219200" y="269765"/>
                    <a:pt x="1207883" y="275692"/>
                    <a:pt x="1198179" y="283779"/>
                  </a:cubicBezTo>
                  <a:cubicBezTo>
                    <a:pt x="1186760" y="293295"/>
                    <a:pt x="1179016" y="307065"/>
                    <a:pt x="1166648" y="315310"/>
                  </a:cubicBezTo>
                  <a:cubicBezTo>
                    <a:pt x="1157430" y="321455"/>
                    <a:pt x="1145300" y="321456"/>
                    <a:pt x="1135117" y="325820"/>
                  </a:cubicBezTo>
                  <a:cubicBezTo>
                    <a:pt x="1120716" y="331992"/>
                    <a:pt x="1107623" y="341022"/>
                    <a:pt x="1093076" y="346841"/>
                  </a:cubicBezTo>
                  <a:cubicBezTo>
                    <a:pt x="1072503" y="355070"/>
                    <a:pt x="1049833" y="357953"/>
                    <a:pt x="1030014" y="367862"/>
                  </a:cubicBezTo>
                  <a:cubicBezTo>
                    <a:pt x="968155" y="398790"/>
                    <a:pt x="1002833" y="383929"/>
                    <a:pt x="924910" y="409903"/>
                  </a:cubicBezTo>
                  <a:cubicBezTo>
                    <a:pt x="924905" y="409905"/>
                    <a:pt x="861852" y="430921"/>
                    <a:pt x="861848" y="430924"/>
                  </a:cubicBezTo>
                  <a:cubicBezTo>
                    <a:pt x="811823" y="464275"/>
                    <a:pt x="849977" y="443945"/>
                    <a:pt x="788276" y="462455"/>
                  </a:cubicBezTo>
                  <a:cubicBezTo>
                    <a:pt x="767053" y="468822"/>
                    <a:pt x="746235" y="476469"/>
                    <a:pt x="725214" y="483476"/>
                  </a:cubicBezTo>
                  <a:cubicBezTo>
                    <a:pt x="693073" y="494190"/>
                    <a:pt x="678204" y="500594"/>
                    <a:pt x="641131" y="504496"/>
                  </a:cubicBezTo>
                  <a:cubicBezTo>
                    <a:pt x="592228" y="509644"/>
                    <a:pt x="543034" y="511503"/>
                    <a:pt x="493986" y="515007"/>
                  </a:cubicBezTo>
                  <a:cubicBezTo>
                    <a:pt x="479972" y="529021"/>
                    <a:pt x="464843" y="542001"/>
                    <a:pt x="451945" y="557048"/>
                  </a:cubicBezTo>
                  <a:cubicBezTo>
                    <a:pt x="443724" y="566639"/>
                    <a:pt x="441636" y="581884"/>
                    <a:pt x="430924" y="588579"/>
                  </a:cubicBezTo>
                  <a:cubicBezTo>
                    <a:pt x="412134" y="600323"/>
                    <a:pt x="367862" y="609600"/>
                    <a:pt x="367862" y="609600"/>
                  </a:cubicBezTo>
                  <a:cubicBezTo>
                    <a:pt x="287283" y="606096"/>
                    <a:pt x="206542" y="605275"/>
                    <a:pt x="126124" y="599089"/>
                  </a:cubicBezTo>
                  <a:cubicBezTo>
                    <a:pt x="115078" y="598239"/>
                    <a:pt x="103244" y="595500"/>
                    <a:pt x="94593" y="588579"/>
                  </a:cubicBezTo>
                  <a:cubicBezTo>
                    <a:pt x="84729" y="580688"/>
                    <a:pt x="80579" y="567558"/>
                    <a:pt x="73572" y="557048"/>
                  </a:cubicBezTo>
                  <a:cubicBezTo>
                    <a:pt x="99713" y="539620"/>
                    <a:pt x="116660" y="526439"/>
                    <a:pt x="147145" y="515007"/>
                  </a:cubicBezTo>
                  <a:cubicBezTo>
                    <a:pt x="160670" y="509935"/>
                    <a:pt x="175350" y="508647"/>
                    <a:pt x="189186" y="504496"/>
                  </a:cubicBezTo>
                  <a:cubicBezTo>
                    <a:pt x="210409" y="498129"/>
                    <a:pt x="231227" y="490483"/>
                    <a:pt x="252248" y="483476"/>
                  </a:cubicBezTo>
                  <a:cubicBezTo>
                    <a:pt x="262758" y="479973"/>
                    <a:pt x="272700" y="472965"/>
                    <a:pt x="283779" y="472965"/>
                  </a:cubicBezTo>
                  <a:lnTo>
                    <a:pt x="304800" y="472965"/>
                  </a:lnTo>
                </a:path>
              </a:pathLst>
            </a:custGeom>
            <a:solidFill>
              <a:schemeClr val="accent1">
                <a:lumMod val="60000"/>
                <a:lumOff val="4000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0659" y="1434548"/>
            <a:ext cx="5924550" cy="4572000"/>
          </a:xfrm>
          <a:prstGeom prst="rect">
            <a:avLst/>
          </a:prstGeom>
        </p:spPr>
      </p:pic>
      <p:sp>
        <p:nvSpPr>
          <p:cNvPr id="3" name="Freeform 2"/>
          <p:cNvSpPr/>
          <p:nvPr/>
        </p:nvSpPr>
        <p:spPr>
          <a:xfrm>
            <a:off x="7105650" y="2209800"/>
            <a:ext cx="1053184" cy="762000"/>
          </a:xfrm>
          <a:custGeom>
            <a:avLst/>
            <a:gdLst>
              <a:gd name="connsiteX0" fmla="*/ 0 w 971550"/>
              <a:gd name="connsiteY0" fmla="*/ 10800 h 525150"/>
              <a:gd name="connsiteX1" fmla="*/ 762000 w 971550"/>
              <a:gd name="connsiteY1" fmla="*/ 67950 h 525150"/>
              <a:gd name="connsiteX2" fmla="*/ 971550 w 971550"/>
              <a:gd name="connsiteY2" fmla="*/ 525150 h 525150"/>
            </a:gdLst>
            <a:ahLst/>
            <a:cxnLst>
              <a:cxn ang="0">
                <a:pos x="connsiteX0" y="connsiteY0"/>
              </a:cxn>
              <a:cxn ang="0">
                <a:pos x="connsiteX1" y="connsiteY1"/>
              </a:cxn>
              <a:cxn ang="0">
                <a:pos x="connsiteX2" y="connsiteY2"/>
              </a:cxn>
            </a:cxnLst>
            <a:rect l="l" t="t" r="r" b="b"/>
            <a:pathLst>
              <a:path w="971550" h="525150">
                <a:moveTo>
                  <a:pt x="0" y="10800"/>
                </a:moveTo>
                <a:cubicBezTo>
                  <a:pt x="300037" y="-3488"/>
                  <a:pt x="600075" y="-17775"/>
                  <a:pt x="762000" y="67950"/>
                </a:cubicBezTo>
                <a:cubicBezTo>
                  <a:pt x="923925" y="153675"/>
                  <a:pt x="898525" y="423550"/>
                  <a:pt x="971550" y="525150"/>
                </a:cubicBezTo>
              </a:path>
            </a:pathLst>
          </a:custGeom>
          <a:ln w="101600">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 name="Freeform 11"/>
          <p:cNvSpPr/>
          <p:nvPr/>
        </p:nvSpPr>
        <p:spPr>
          <a:xfrm rot="293096">
            <a:off x="10361273" y="4983675"/>
            <a:ext cx="1053184" cy="762000"/>
          </a:xfrm>
          <a:custGeom>
            <a:avLst/>
            <a:gdLst>
              <a:gd name="connsiteX0" fmla="*/ 0 w 971550"/>
              <a:gd name="connsiteY0" fmla="*/ 10800 h 525150"/>
              <a:gd name="connsiteX1" fmla="*/ 762000 w 971550"/>
              <a:gd name="connsiteY1" fmla="*/ 67950 h 525150"/>
              <a:gd name="connsiteX2" fmla="*/ 971550 w 971550"/>
              <a:gd name="connsiteY2" fmla="*/ 525150 h 525150"/>
            </a:gdLst>
            <a:ahLst/>
            <a:cxnLst>
              <a:cxn ang="0">
                <a:pos x="connsiteX0" y="connsiteY0"/>
              </a:cxn>
              <a:cxn ang="0">
                <a:pos x="connsiteX1" y="connsiteY1"/>
              </a:cxn>
              <a:cxn ang="0">
                <a:pos x="connsiteX2" y="connsiteY2"/>
              </a:cxn>
            </a:cxnLst>
            <a:rect l="l" t="t" r="r" b="b"/>
            <a:pathLst>
              <a:path w="971550" h="525150">
                <a:moveTo>
                  <a:pt x="0" y="10800"/>
                </a:moveTo>
                <a:cubicBezTo>
                  <a:pt x="300037" y="-3488"/>
                  <a:pt x="600075" y="-17775"/>
                  <a:pt x="762000" y="67950"/>
                </a:cubicBezTo>
                <a:cubicBezTo>
                  <a:pt x="923925" y="153675"/>
                  <a:pt x="898525" y="423550"/>
                  <a:pt x="971550" y="525150"/>
                </a:cubicBezTo>
              </a:path>
            </a:pathLst>
          </a:custGeom>
          <a:ln w="101600">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2084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990" y="137634"/>
            <a:ext cx="10515600" cy="1325563"/>
          </a:xfrm>
        </p:spPr>
        <p:txBody>
          <a:bodyPr/>
          <a:lstStyle/>
          <a:p>
            <a:r>
              <a:rPr lang="en-US" b="1" dirty="0"/>
              <a:t>Stocks and Flows</a:t>
            </a:r>
          </a:p>
        </p:txBody>
      </p:sp>
      <p:sp>
        <p:nvSpPr>
          <p:cNvPr id="3" name="Content Placeholder 2"/>
          <p:cNvSpPr>
            <a:spLocks noGrp="1"/>
          </p:cNvSpPr>
          <p:nvPr>
            <p:ph idx="1"/>
          </p:nvPr>
        </p:nvSpPr>
        <p:spPr>
          <a:xfrm>
            <a:off x="576943" y="1745125"/>
            <a:ext cx="4763274" cy="4351338"/>
          </a:xfrm>
        </p:spPr>
        <p:txBody>
          <a:bodyPr/>
          <a:lstStyle/>
          <a:p>
            <a:r>
              <a:rPr lang="en-US" dirty="0"/>
              <a:t>What happens if inputs are greater than outputs?</a:t>
            </a:r>
          </a:p>
          <a:p>
            <a:endParaRPr lang="en-US" dirty="0"/>
          </a:p>
          <a:p>
            <a:endParaRPr lang="en-US" dirty="0"/>
          </a:p>
          <a:p>
            <a:endParaRPr lang="en-US" dirty="0"/>
          </a:p>
          <a:p>
            <a:r>
              <a:rPr lang="en-US" dirty="0"/>
              <a:t>If outputs are greater than inputs?</a:t>
            </a:r>
          </a:p>
        </p:txBody>
      </p:sp>
      <p:cxnSp>
        <p:nvCxnSpPr>
          <p:cNvPr id="11" name="Straight Connector 10"/>
          <p:cNvCxnSpPr>
            <a:stCxn id="8" idx="0"/>
            <a:endCxn id="9" idx="3"/>
          </p:cNvCxnSpPr>
          <p:nvPr/>
        </p:nvCxnSpPr>
        <p:spPr>
          <a:xfrm flipH="1" flipV="1">
            <a:off x="8689659" y="2983664"/>
            <a:ext cx="122373" cy="98806"/>
          </a:xfrm>
          <a:prstGeom prst="line">
            <a:avLst/>
          </a:prstGeom>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6096000" y="4005918"/>
            <a:ext cx="4548303" cy="2685882"/>
            <a:chOff x="3610304" y="4075611"/>
            <a:chExt cx="5037770" cy="2800268"/>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1062" y="4075611"/>
              <a:ext cx="2800268" cy="2800268"/>
            </a:xfrm>
            <a:prstGeom prst="rect">
              <a:avLst/>
            </a:prstGeom>
          </p:spPr>
        </p:pic>
        <p:sp>
          <p:nvSpPr>
            <p:cNvPr id="27" name="Freeform 26"/>
            <p:cNvSpPr/>
            <p:nvPr/>
          </p:nvSpPr>
          <p:spPr>
            <a:xfrm>
              <a:off x="3610304" y="5006952"/>
              <a:ext cx="1923859" cy="637224"/>
            </a:xfrm>
            <a:custGeom>
              <a:avLst/>
              <a:gdLst>
                <a:gd name="connsiteX0" fmla="*/ 0 w 1860797"/>
                <a:gd name="connsiteY0" fmla="*/ 574163 h 574163"/>
                <a:gd name="connsiteX1" fmla="*/ 546538 w 1860797"/>
                <a:gd name="connsiteY1" fmla="*/ 59156 h 574163"/>
                <a:gd name="connsiteX2" fmla="*/ 1187669 w 1860797"/>
                <a:gd name="connsiteY2" fmla="*/ 38135 h 574163"/>
                <a:gd name="connsiteX3" fmla="*/ 1786758 w 1860797"/>
                <a:gd name="connsiteY3" fmla="*/ 300894 h 574163"/>
                <a:gd name="connsiteX4" fmla="*/ 1860331 w 1860797"/>
                <a:gd name="connsiteY4" fmla="*/ 416508 h 57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797" h="574163">
                  <a:moveTo>
                    <a:pt x="0" y="574163"/>
                  </a:moveTo>
                  <a:cubicBezTo>
                    <a:pt x="174296" y="361328"/>
                    <a:pt x="348593" y="148494"/>
                    <a:pt x="546538" y="59156"/>
                  </a:cubicBezTo>
                  <a:cubicBezTo>
                    <a:pt x="744483" y="-30182"/>
                    <a:pt x="980966" y="-2155"/>
                    <a:pt x="1187669" y="38135"/>
                  </a:cubicBezTo>
                  <a:cubicBezTo>
                    <a:pt x="1394372" y="78425"/>
                    <a:pt x="1674648" y="237832"/>
                    <a:pt x="1786758" y="300894"/>
                  </a:cubicBezTo>
                  <a:cubicBezTo>
                    <a:pt x="1898868" y="363956"/>
                    <a:pt x="1846317" y="395487"/>
                    <a:pt x="1860331" y="416508"/>
                  </a:cubicBezTo>
                </a:path>
              </a:pathLst>
            </a:custGeom>
            <a:noFill/>
            <a:ln w="53975">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rot="20648392" flipV="1">
              <a:off x="6594681" y="5758914"/>
              <a:ext cx="2053393" cy="430488"/>
            </a:xfrm>
            <a:custGeom>
              <a:avLst/>
              <a:gdLst>
                <a:gd name="connsiteX0" fmla="*/ 0 w 1860797"/>
                <a:gd name="connsiteY0" fmla="*/ 574163 h 574163"/>
                <a:gd name="connsiteX1" fmla="*/ 546538 w 1860797"/>
                <a:gd name="connsiteY1" fmla="*/ 59156 h 574163"/>
                <a:gd name="connsiteX2" fmla="*/ 1187669 w 1860797"/>
                <a:gd name="connsiteY2" fmla="*/ 38135 h 574163"/>
                <a:gd name="connsiteX3" fmla="*/ 1786758 w 1860797"/>
                <a:gd name="connsiteY3" fmla="*/ 300894 h 574163"/>
                <a:gd name="connsiteX4" fmla="*/ 1860331 w 1860797"/>
                <a:gd name="connsiteY4" fmla="*/ 416508 h 57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797" h="574163">
                  <a:moveTo>
                    <a:pt x="0" y="574163"/>
                  </a:moveTo>
                  <a:cubicBezTo>
                    <a:pt x="174296" y="361328"/>
                    <a:pt x="348593" y="148494"/>
                    <a:pt x="546538" y="59156"/>
                  </a:cubicBezTo>
                  <a:cubicBezTo>
                    <a:pt x="744483" y="-30182"/>
                    <a:pt x="980966" y="-2155"/>
                    <a:pt x="1187669" y="38135"/>
                  </a:cubicBezTo>
                  <a:cubicBezTo>
                    <a:pt x="1394372" y="78425"/>
                    <a:pt x="1674648" y="237832"/>
                    <a:pt x="1786758" y="300894"/>
                  </a:cubicBezTo>
                  <a:cubicBezTo>
                    <a:pt x="1898868" y="363956"/>
                    <a:pt x="1846317" y="395487"/>
                    <a:pt x="1860331" y="416508"/>
                  </a:cubicBezTo>
                </a:path>
              </a:pathLst>
            </a:custGeom>
            <a:noFill/>
            <a:ln w="149225">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143529" y="5644176"/>
              <a:ext cx="551794" cy="399400"/>
            </a:xfrm>
            <a:prstGeom prst="ellipse">
              <a:avLst/>
            </a:prstGeom>
            <a:solidFill>
              <a:schemeClr val="accent4">
                <a:lumMod val="20000"/>
                <a:lumOff val="80000"/>
                <a:alpha val="49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072541">
              <a:off x="5373338" y="5361269"/>
              <a:ext cx="1434663" cy="293220"/>
            </a:xfrm>
            <a:custGeom>
              <a:avLst/>
              <a:gdLst>
                <a:gd name="connsiteX0" fmla="*/ 0 w 1481959"/>
                <a:gd name="connsiteY0" fmla="*/ 441434 h 609600"/>
                <a:gd name="connsiteX1" fmla="*/ 199697 w 1481959"/>
                <a:gd name="connsiteY1" fmla="*/ 430924 h 609600"/>
                <a:gd name="connsiteX2" fmla="*/ 220717 w 1481959"/>
                <a:gd name="connsiteY2" fmla="*/ 367862 h 609600"/>
                <a:gd name="connsiteX3" fmla="*/ 262759 w 1481959"/>
                <a:gd name="connsiteY3" fmla="*/ 378372 h 609600"/>
                <a:gd name="connsiteX4" fmla="*/ 294290 w 1481959"/>
                <a:gd name="connsiteY4" fmla="*/ 420413 h 609600"/>
                <a:gd name="connsiteX5" fmla="*/ 315310 w 1481959"/>
                <a:gd name="connsiteY5" fmla="*/ 451945 h 609600"/>
                <a:gd name="connsiteX6" fmla="*/ 378372 w 1481959"/>
                <a:gd name="connsiteY6" fmla="*/ 472965 h 609600"/>
                <a:gd name="connsiteX7" fmla="*/ 420414 w 1481959"/>
                <a:gd name="connsiteY7" fmla="*/ 420413 h 609600"/>
                <a:gd name="connsiteX8" fmla="*/ 441434 w 1481959"/>
                <a:gd name="connsiteY8" fmla="*/ 357351 h 609600"/>
                <a:gd name="connsiteX9" fmla="*/ 462455 w 1481959"/>
                <a:gd name="connsiteY9" fmla="*/ 294289 h 609600"/>
                <a:gd name="connsiteX10" fmla="*/ 472965 w 1481959"/>
                <a:gd name="connsiteY10" fmla="*/ 262758 h 609600"/>
                <a:gd name="connsiteX11" fmla="*/ 504497 w 1481959"/>
                <a:gd name="connsiteY11" fmla="*/ 252248 h 609600"/>
                <a:gd name="connsiteX12" fmla="*/ 525517 w 1481959"/>
                <a:gd name="connsiteY12" fmla="*/ 283779 h 609600"/>
                <a:gd name="connsiteX13" fmla="*/ 588579 w 1481959"/>
                <a:gd name="connsiteY13" fmla="*/ 336331 h 609600"/>
                <a:gd name="connsiteX14" fmla="*/ 620110 w 1481959"/>
                <a:gd name="connsiteY14" fmla="*/ 346841 h 609600"/>
                <a:gd name="connsiteX15" fmla="*/ 641131 w 1481959"/>
                <a:gd name="connsiteY15" fmla="*/ 315310 h 609600"/>
                <a:gd name="connsiteX16" fmla="*/ 651641 w 1481959"/>
                <a:gd name="connsiteY16" fmla="*/ 283779 h 609600"/>
                <a:gd name="connsiteX17" fmla="*/ 693683 w 1481959"/>
                <a:gd name="connsiteY17" fmla="*/ 262758 h 609600"/>
                <a:gd name="connsiteX18" fmla="*/ 756745 w 1481959"/>
                <a:gd name="connsiteY18" fmla="*/ 241738 h 609600"/>
                <a:gd name="connsiteX19" fmla="*/ 788276 w 1481959"/>
                <a:gd name="connsiteY19" fmla="*/ 210207 h 609600"/>
                <a:gd name="connsiteX20" fmla="*/ 830317 w 1481959"/>
                <a:gd name="connsiteY20" fmla="*/ 147145 h 609600"/>
                <a:gd name="connsiteX21" fmla="*/ 872359 w 1481959"/>
                <a:gd name="connsiteY21" fmla="*/ 157655 h 609600"/>
                <a:gd name="connsiteX22" fmla="*/ 903890 w 1481959"/>
                <a:gd name="connsiteY22" fmla="*/ 178676 h 609600"/>
                <a:gd name="connsiteX23" fmla="*/ 966952 w 1481959"/>
                <a:gd name="connsiteY23" fmla="*/ 147145 h 609600"/>
                <a:gd name="connsiteX24" fmla="*/ 998483 w 1481959"/>
                <a:gd name="connsiteY24" fmla="*/ 157655 h 609600"/>
                <a:gd name="connsiteX25" fmla="*/ 1019503 w 1481959"/>
                <a:gd name="connsiteY25" fmla="*/ 94593 h 609600"/>
                <a:gd name="connsiteX26" fmla="*/ 1040524 w 1481959"/>
                <a:gd name="connsiteY26" fmla="*/ 63062 h 609600"/>
                <a:gd name="connsiteX27" fmla="*/ 1145628 w 1481959"/>
                <a:gd name="connsiteY27" fmla="*/ 73572 h 609600"/>
                <a:gd name="connsiteX28" fmla="*/ 1219200 w 1481959"/>
                <a:gd name="connsiteY28" fmla="*/ 0 h 609600"/>
                <a:gd name="connsiteX29" fmla="*/ 1250731 w 1481959"/>
                <a:gd name="connsiteY29" fmla="*/ 10510 h 609600"/>
                <a:gd name="connsiteX30" fmla="*/ 1334814 w 1481959"/>
                <a:gd name="connsiteY30" fmla="*/ 21020 h 609600"/>
                <a:gd name="connsiteX31" fmla="*/ 1366345 w 1481959"/>
                <a:gd name="connsiteY31" fmla="*/ 42041 h 609600"/>
                <a:gd name="connsiteX32" fmla="*/ 1460938 w 1481959"/>
                <a:gd name="connsiteY32" fmla="*/ 42041 h 609600"/>
                <a:gd name="connsiteX33" fmla="*/ 1481959 w 1481959"/>
                <a:gd name="connsiteY33" fmla="*/ 73572 h 609600"/>
                <a:gd name="connsiteX34" fmla="*/ 1471448 w 1481959"/>
                <a:gd name="connsiteY34" fmla="*/ 157655 h 609600"/>
                <a:gd name="connsiteX35" fmla="*/ 1418897 w 1481959"/>
                <a:gd name="connsiteY35" fmla="*/ 168165 h 609600"/>
                <a:gd name="connsiteX36" fmla="*/ 1355834 w 1481959"/>
                <a:gd name="connsiteY36" fmla="*/ 210207 h 609600"/>
                <a:gd name="connsiteX37" fmla="*/ 1313793 w 1481959"/>
                <a:gd name="connsiteY37" fmla="*/ 231227 h 609600"/>
                <a:gd name="connsiteX38" fmla="*/ 1282262 w 1481959"/>
                <a:gd name="connsiteY38" fmla="*/ 252248 h 609600"/>
                <a:gd name="connsiteX39" fmla="*/ 1229710 w 1481959"/>
                <a:gd name="connsiteY39" fmla="*/ 262758 h 609600"/>
                <a:gd name="connsiteX40" fmla="*/ 1198179 w 1481959"/>
                <a:gd name="connsiteY40" fmla="*/ 283779 h 609600"/>
                <a:gd name="connsiteX41" fmla="*/ 1166648 w 1481959"/>
                <a:gd name="connsiteY41" fmla="*/ 315310 h 609600"/>
                <a:gd name="connsiteX42" fmla="*/ 1135117 w 1481959"/>
                <a:gd name="connsiteY42" fmla="*/ 325820 h 609600"/>
                <a:gd name="connsiteX43" fmla="*/ 1093076 w 1481959"/>
                <a:gd name="connsiteY43" fmla="*/ 346841 h 609600"/>
                <a:gd name="connsiteX44" fmla="*/ 1030014 w 1481959"/>
                <a:gd name="connsiteY44" fmla="*/ 367862 h 609600"/>
                <a:gd name="connsiteX45" fmla="*/ 924910 w 1481959"/>
                <a:gd name="connsiteY45" fmla="*/ 409903 h 609600"/>
                <a:gd name="connsiteX46" fmla="*/ 861848 w 1481959"/>
                <a:gd name="connsiteY46" fmla="*/ 430924 h 609600"/>
                <a:gd name="connsiteX47" fmla="*/ 788276 w 1481959"/>
                <a:gd name="connsiteY47" fmla="*/ 462455 h 609600"/>
                <a:gd name="connsiteX48" fmla="*/ 725214 w 1481959"/>
                <a:gd name="connsiteY48" fmla="*/ 483476 h 609600"/>
                <a:gd name="connsiteX49" fmla="*/ 641131 w 1481959"/>
                <a:gd name="connsiteY49" fmla="*/ 504496 h 609600"/>
                <a:gd name="connsiteX50" fmla="*/ 493986 w 1481959"/>
                <a:gd name="connsiteY50" fmla="*/ 515007 h 609600"/>
                <a:gd name="connsiteX51" fmla="*/ 451945 w 1481959"/>
                <a:gd name="connsiteY51" fmla="*/ 557048 h 609600"/>
                <a:gd name="connsiteX52" fmla="*/ 430924 w 1481959"/>
                <a:gd name="connsiteY52" fmla="*/ 588579 h 609600"/>
                <a:gd name="connsiteX53" fmla="*/ 367862 w 1481959"/>
                <a:gd name="connsiteY53" fmla="*/ 609600 h 609600"/>
                <a:gd name="connsiteX54" fmla="*/ 126124 w 1481959"/>
                <a:gd name="connsiteY54" fmla="*/ 599089 h 609600"/>
                <a:gd name="connsiteX55" fmla="*/ 94593 w 1481959"/>
                <a:gd name="connsiteY55" fmla="*/ 588579 h 609600"/>
                <a:gd name="connsiteX56" fmla="*/ 73572 w 1481959"/>
                <a:gd name="connsiteY56" fmla="*/ 557048 h 609600"/>
                <a:gd name="connsiteX57" fmla="*/ 147145 w 1481959"/>
                <a:gd name="connsiteY57" fmla="*/ 515007 h 609600"/>
                <a:gd name="connsiteX58" fmla="*/ 189186 w 1481959"/>
                <a:gd name="connsiteY58" fmla="*/ 504496 h 609600"/>
                <a:gd name="connsiteX59" fmla="*/ 252248 w 1481959"/>
                <a:gd name="connsiteY59" fmla="*/ 483476 h 609600"/>
                <a:gd name="connsiteX60" fmla="*/ 283779 w 1481959"/>
                <a:gd name="connsiteY60" fmla="*/ 472965 h 609600"/>
                <a:gd name="connsiteX61" fmla="*/ 304800 w 1481959"/>
                <a:gd name="connsiteY61" fmla="*/ 472965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81959" h="609600">
                  <a:moveTo>
                    <a:pt x="0" y="441434"/>
                  </a:moveTo>
                  <a:cubicBezTo>
                    <a:pt x="66566" y="437931"/>
                    <a:pt x="136460" y="452003"/>
                    <a:pt x="199697" y="430924"/>
                  </a:cubicBezTo>
                  <a:cubicBezTo>
                    <a:pt x="220718" y="423917"/>
                    <a:pt x="220717" y="367862"/>
                    <a:pt x="220717" y="367862"/>
                  </a:cubicBezTo>
                  <a:cubicBezTo>
                    <a:pt x="234731" y="371365"/>
                    <a:pt x="251004" y="369976"/>
                    <a:pt x="262759" y="378372"/>
                  </a:cubicBezTo>
                  <a:cubicBezTo>
                    <a:pt x="277013" y="388553"/>
                    <a:pt x="284109" y="406159"/>
                    <a:pt x="294290" y="420413"/>
                  </a:cubicBezTo>
                  <a:cubicBezTo>
                    <a:pt x="301632" y="430692"/>
                    <a:pt x="304598" y="445250"/>
                    <a:pt x="315310" y="451945"/>
                  </a:cubicBezTo>
                  <a:cubicBezTo>
                    <a:pt x="334100" y="463689"/>
                    <a:pt x="378372" y="472965"/>
                    <a:pt x="378372" y="472965"/>
                  </a:cubicBezTo>
                  <a:cubicBezTo>
                    <a:pt x="392386" y="455448"/>
                    <a:pt x="409672" y="440107"/>
                    <a:pt x="420414" y="420413"/>
                  </a:cubicBezTo>
                  <a:cubicBezTo>
                    <a:pt x="431024" y="400961"/>
                    <a:pt x="434427" y="378372"/>
                    <a:pt x="441434" y="357351"/>
                  </a:cubicBezTo>
                  <a:lnTo>
                    <a:pt x="462455" y="294289"/>
                  </a:lnTo>
                  <a:cubicBezTo>
                    <a:pt x="465958" y="283779"/>
                    <a:pt x="462455" y="266261"/>
                    <a:pt x="472965" y="262758"/>
                  </a:cubicBezTo>
                  <a:lnTo>
                    <a:pt x="504497" y="252248"/>
                  </a:lnTo>
                  <a:cubicBezTo>
                    <a:pt x="511504" y="262758"/>
                    <a:pt x="517430" y="274075"/>
                    <a:pt x="525517" y="283779"/>
                  </a:cubicBezTo>
                  <a:cubicBezTo>
                    <a:pt x="542119" y="303702"/>
                    <a:pt x="564958" y="324521"/>
                    <a:pt x="588579" y="336331"/>
                  </a:cubicBezTo>
                  <a:cubicBezTo>
                    <a:pt x="598488" y="341286"/>
                    <a:pt x="609600" y="343338"/>
                    <a:pt x="620110" y="346841"/>
                  </a:cubicBezTo>
                  <a:cubicBezTo>
                    <a:pt x="627117" y="336331"/>
                    <a:pt x="635482" y="326608"/>
                    <a:pt x="641131" y="315310"/>
                  </a:cubicBezTo>
                  <a:cubicBezTo>
                    <a:pt x="646086" y="305401"/>
                    <a:pt x="643807" y="291613"/>
                    <a:pt x="651641" y="283779"/>
                  </a:cubicBezTo>
                  <a:cubicBezTo>
                    <a:pt x="662720" y="272700"/>
                    <a:pt x="679669" y="269765"/>
                    <a:pt x="693683" y="262758"/>
                  </a:cubicBezTo>
                  <a:cubicBezTo>
                    <a:pt x="743662" y="187788"/>
                    <a:pt x="678495" y="264094"/>
                    <a:pt x="756745" y="241738"/>
                  </a:cubicBezTo>
                  <a:cubicBezTo>
                    <a:pt x="771037" y="237655"/>
                    <a:pt x="777766" y="220717"/>
                    <a:pt x="788276" y="210207"/>
                  </a:cubicBezTo>
                  <a:cubicBezTo>
                    <a:pt x="795087" y="182963"/>
                    <a:pt x="792680" y="152521"/>
                    <a:pt x="830317" y="147145"/>
                  </a:cubicBezTo>
                  <a:cubicBezTo>
                    <a:pt x="844617" y="145102"/>
                    <a:pt x="858345" y="154152"/>
                    <a:pt x="872359" y="157655"/>
                  </a:cubicBezTo>
                  <a:cubicBezTo>
                    <a:pt x="882869" y="164662"/>
                    <a:pt x="891430" y="176599"/>
                    <a:pt x="903890" y="178676"/>
                  </a:cubicBezTo>
                  <a:cubicBezTo>
                    <a:pt x="921294" y="181577"/>
                    <a:pt x="955973" y="154464"/>
                    <a:pt x="966952" y="147145"/>
                  </a:cubicBezTo>
                  <a:cubicBezTo>
                    <a:pt x="977462" y="150648"/>
                    <a:pt x="990649" y="165489"/>
                    <a:pt x="998483" y="157655"/>
                  </a:cubicBezTo>
                  <a:cubicBezTo>
                    <a:pt x="1014151" y="141987"/>
                    <a:pt x="1007212" y="113029"/>
                    <a:pt x="1019503" y="94593"/>
                  </a:cubicBezTo>
                  <a:lnTo>
                    <a:pt x="1040524" y="63062"/>
                  </a:lnTo>
                  <a:cubicBezTo>
                    <a:pt x="1117290" y="88650"/>
                    <a:pt x="1082090" y="89456"/>
                    <a:pt x="1145628" y="73572"/>
                  </a:cubicBezTo>
                  <a:cubicBezTo>
                    <a:pt x="1193814" y="1292"/>
                    <a:pt x="1163702" y="18499"/>
                    <a:pt x="1219200" y="0"/>
                  </a:cubicBezTo>
                  <a:cubicBezTo>
                    <a:pt x="1229710" y="3503"/>
                    <a:pt x="1239831" y="8528"/>
                    <a:pt x="1250731" y="10510"/>
                  </a:cubicBezTo>
                  <a:cubicBezTo>
                    <a:pt x="1278521" y="15563"/>
                    <a:pt x="1307563" y="13588"/>
                    <a:pt x="1334814" y="21020"/>
                  </a:cubicBezTo>
                  <a:cubicBezTo>
                    <a:pt x="1347001" y="24344"/>
                    <a:pt x="1355835" y="35034"/>
                    <a:pt x="1366345" y="42041"/>
                  </a:cubicBezTo>
                  <a:cubicBezTo>
                    <a:pt x="1402707" y="29921"/>
                    <a:pt x="1416544" y="19844"/>
                    <a:pt x="1460938" y="42041"/>
                  </a:cubicBezTo>
                  <a:cubicBezTo>
                    <a:pt x="1472236" y="47690"/>
                    <a:pt x="1474952" y="63062"/>
                    <a:pt x="1481959" y="73572"/>
                  </a:cubicBezTo>
                  <a:cubicBezTo>
                    <a:pt x="1478455" y="101600"/>
                    <a:pt x="1487116" y="134153"/>
                    <a:pt x="1471448" y="157655"/>
                  </a:cubicBezTo>
                  <a:cubicBezTo>
                    <a:pt x="1461539" y="172519"/>
                    <a:pt x="1435160" y="160773"/>
                    <a:pt x="1418897" y="168165"/>
                  </a:cubicBezTo>
                  <a:cubicBezTo>
                    <a:pt x="1395897" y="178619"/>
                    <a:pt x="1378431" y="198909"/>
                    <a:pt x="1355834" y="210207"/>
                  </a:cubicBezTo>
                  <a:cubicBezTo>
                    <a:pt x="1341820" y="217214"/>
                    <a:pt x="1327396" y="223454"/>
                    <a:pt x="1313793" y="231227"/>
                  </a:cubicBezTo>
                  <a:cubicBezTo>
                    <a:pt x="1302825" y="237494"/>
                    <a:pt x="1294090" y="247813"/>
                    <a:pt x="1282262" y="252248"/>
                  </a:cubicBezTo>
                  <a:cubicBezTo>
                    <a:pt x="1265535" y="258521"/>
                    <a:pt x="1247227" y="259255"/>
                    <a:pt x="1229710" y="262758"/>
                  </a:cubicBezTo>
                  <a:cubicBezTo>
                    <a:pt x="1219200" y="269765"/>
                    <a:pt x="1207883" y="275692"/>
                    <a:pt x="1198179" y="283779"/>
                  </a:cubicBezTo>
                  <a:cubicBezTo>
                    <a:pt x="1186760" y="293295"/>
                    <a:pt x="1179016" y="307065"/>
                    <a:pt x="1166648" y="315310"/>
                  </a:cubicBezTo>
                  <a:cubicBezTo>
                    <a:pt x="1157430" y="321455"/>
                    <a:pt x="1145300" y="321456"/>
                    <a:pt x="1135117" y="325820"/>
                  </a:cubicBezTo>
                  <a:cubicBezTo>
                    <a:pt x="1120716" y="331992"/>
                    <a:pt x="1107623" y="341022"/>
                    <a:pt x="1093076" y="346841"/>
                  </a:cubicBezTo>
                  <a:cubicBezTo>
                    <a:pt x="1072503" y="355070"/>
                    <a:pt x="1049833" y="357953"/>
                    <a:pt x="1030014" y="367862"/>
                  </a:cubicBezTo>
                  <a:cubicBezTo>
                    <a:pt x="968155" y="398790"/>
                    <a:pt x="1002833" y="383929"/>
                    <a:pt x="924910" y="409903"/>
                  </a:cubicBezTo>
                  <a:cubicBezTo>
                    <a:pt x="924905" y="409905"/>
                    <a:pt x="861852" y="430921"/>
                    <a:pt x="861848" y="430924"/>
                  </a:cubicBezTo>
                  <a:cubicBezTo>
                    <a:pt x="811823" y="464275"/>
                    <a:pt x="849977" y="443945"/>
                    <a:pt x="788276" y="462455"/>
                  </a:cubicBezTo>
                  <a:cubicBezTo>
                    <a:pt x="767053" y="468822"/>
                    <a:pt x="746235" y="476469"/>
                    <a:pt x="725214" y="483476"/>
                  </a:cubicBezTo>
                  <a:cubicBezTo>
                    <a:pt x="693073" y="494190"/>
                    <a:pt x="678204" y="500594"/>
                    <a:pt x="641131" y="504496"/>
                  </a:cubicBezTo>
                  <a:cubicBezTo>
                    <a:pt x="592228" y="509644"/>
                    <a:pt x="543034" y="511503"/>
                    <a:pt x="493986" y="515007"/>
                  </a:cubicBezTo>
                  <a:cubicBezTo>
                    <a:pt x="479972" y="529021"/>
                    <a:pt x="464843" y="542001"/>
                    <a:pt x="451945" y="557048"/>
                  </a:cubicBezTo>
                  <a:cubicBezTo>
                    <a:pt x="443724" y="566639"/>
                    <a:pt x="441636" y="581884"/>
                    <a:pt x="430924" y="588579"/>
                  </a:cubicBezTo>
                  <a:cubicBezTo>
                    <a:pt x="412134" y="600323"/>
                    <a:pt x="367862" y="609600"/>
                    <a:pt x="367862" y="609600"/>
                  </a:cubicBezTo>
                  <a:cubicBezTo>
                    <a:pt x="287283" y="606096"/>
                    <a:pt x="206542" y="605275"/>
                    <a:pt x="126124" y="599089"/>
                  </a:cubicBezTo>
                  <a:cubicBezTo>
                    <a:pt x="115078" y="598239"/>
                    <a:pt x="103244" y="595500"/>
                    <a:pt x="94593" y="588579"/>
                  </a:cubicBezTo>
                  <a:cubicBezTo>
                    <a:pt x="84729" y="580688"/>
                    <a:pt x="80579" y="567558"/>
                    <a:pt x="73572" y="557048"/>
                  </a:cubicBezTo>
                  <a:cubicBezTo>
                    <a:pt x="99713" y="539620"/>
                    <a:pt x="116660" y="526439"/>
                    <a:pt x="147145" y="515007"/>
                  </a:cubicBezTo>
                  <a:cubicBezTo>
                    <a:pt x="160670" y="509935"/>
                    <a:pt x="175350" y="508647"/>
                    <a:pt x="189186" y="504496"/>
                  </a:cubicBezTo>
                  <a:cubicBezTo>
                    <a:pt x="210409" y="498129"/>
                    <a:pt x="231227" y="490483"/>
                    <a:pt x="252248" y="483476"/>
                  </a:cubicBezTo>
                  <a:cubicBezTo>
                    <a:pt x="262758" y="479973"/>
                    <a:pt x="272700" y="472965"/>
                    <a:pt x="283779" y="472965"/>
                  </a:cubicBezTo>
                  <a:lnTo>
                    <a:pt x="304800" y="472965"/>
                  </a:lnTo>
                </a:path>
              </a:pathLst>
            </a:custGeom>
            <a:solidFill>
              <a:schemeClr val="accent1">
                <a:lumMod val="60000"/>
                <a:lumOff val="4000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5996219" y="655487"/>
            <a:ext cx="5546128" cy="2796209"/>
            <a:chOff x="6067893" y="1277941"/>
            <a:chExt cx="5546128" cy="2796209"/>
          </a:xfrm>
        </p:grpSpPr>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6245" t="20433" r="7190" b="18408"/>
            <a:stretch/>
          </p:blipFill>
          <p:spPr>
            <a:xfrm>
              <a:off x="6067893" y="1277941"/>
              <a:ext cx="5128592" cy="2796209"/>
            </a:xfrm>
            <a:prstGeom prst="rect">
              <a:avLst/>
            </a:prstGeom>
          </p:spPr>
        </p:pic>
        <p:sp>
          <p:nvSpPr>
            <p:cNvPr id="19" name="Freeform 18"/>
            <p:cNvSpPr/>
            <p:nvPr/>
          </p:nvSpPr>
          <p:spPr>
            <a:xfrm>
              <a:off x="7082562" y="1277941"/>
              <a:ext cx="967253" cy="861196"/>
            </a:xfrm>
            <a:custGeom>
              <a:avLst/>
              <a:gdLst>
                <a:gd name="connsiteX0" fmla="*/ 0 w 971550"/>
                <a:gd name="connsiteY0" fmla="*/ 10800 h 525150"/>
                <a:gd name="connsiteX1" fmla="*/ 762000 w 971550"/>
                <a:gd name="connsiteY1" fmla="*/ 67950 h 525150"/>
                <a:gd name="connsiteX2" fmla="*/ 971550 w 971550"/>
                <a:gd name="connsiteY2" fmla="*/ 525150 h 525150"/>
              </a:gdLst>
              <a:ahLst/>
              <a:cxnLst>
                <a:cxn ang="0">
                  <a:pos x="connsiteX0" y="connsiteY0"/>
                </a:cxn>
                <a:cxn ang="0">
                  <a:pos x="connsiteX1" y="connsiteY1"/>
                </a:cxn>
                <a:cxn ang="0">
                  <a:pos x="connsiteX2" y="connsiteY2"/>
                </a:cxn>
              </a:cxnLst>
              <a:rect l="l" t="t" r="r" b="b"/>
              <a:pathLst>
                <a:path w="971550" h="525150">
                  <a:moveTo>
                    <a:pt x="0" y="10800"/>
                  </a:moveTo>
                  <a:cubicBezTo>
                    <a:pt x="300037" y="-3488"/>
                    <a:pt x="600075" y="-17775"/>
                    <a:pt x="762000" y="67950"/>
                  </a:cubicBezTo>
                  <a:cubicBezTo>
                    <a:pt x="923925" y="153675"/>
                    <a:pt x="898525" y="423550"/>
                    <a:pt x="971550" y="525150"/>
                  </a:cubicBezTo>
                </a:path>
              </a:pathLst>
            </a:custGeom>
            <a:ln w="152400">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0" name="Freeform 19"/>
            <p:cNvSpPr/>
            <p:nvPr/>
          </p:nvSpPr>
          <p:spPr>
            <a:xfrm rot="293096">
              <a:off x="10560837" y="3115337"/>
              <a:ext cx="1053184" cy="762000"/>
            </a:xfrm>
            <a:custGeom>
              <a:avLst/>
              <a:gdLst>
                <a:gd name="connsiteX0" fmla="*/ 0 w 971550"/>
                <a:gd name="connsiteY0" fmla="*/ 10800 h 525150"/>
                <a:gd name="connsiteX1" fmla="*/ 762000 w 971550"/>
                <a:gd name="connsiteY1" fmla="*/ 67950 h 525150"/>
                <a:gd name="connsiteX2" fmla="*/ 971550 w 971550"/>
                <a:gd name="connsiteY2" fmla="*/ 525150 h 525150"/>
              </a:gdLst>
              <a:ahLst/>
              <a:cxnLst>
                <a:cxn ang="0">
                  <a:pos x="connsiteX0" y="connsiteY0"/>
                </a:cxn>
                <a:cxn ang="0">
                  <a:pos x="connsiteX1" y="connsiteY1"/>
                </a:cxn>
                <a:cxn ang="0">
                  <a:pos x="connsiteX2" y="connsiteY2"/>
                </a:cxn>
              </a:cxnLst>
              <a:rect l="l" t="t" r="r" b="b"/>
              <a:pathLst>
                <a:path w="971550" h="525150">
                  <a:moveTo>
                    <a:pt x="0" y="10800"/>
                  </a:moveTo>
                  <a:cubicBezTo>
                    <a:pt x="300037" y="-3488"/>
                    <a:pt x="600075" y="-17775"/>
                    <a:pt x="762000" y="67950"/>
                  </a:cubicBezTo>
                  <a:cubicBezTo>
                    <a:pt x="923925" y="153675"/>
                    <a:pt x="898525" y="423550"/>
                    <a:pt x="971550" y="525150"/>
                  </a:cubicBezTo>
                </a:path>
              </a:pathLst>
            </a:custGeom>
            <a:ln w="76200">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10" name="Group 9"/>
          <p:cNvGrpSpPr/>
          <p:nvPr/>
        </p:nvGrpSpPr>
        <p:grpSpPr>
          <a:xfrm>
            <a:off x="5908867" y="3983885"/>
            <a:ext cx="5626381" cy="2729947"/>
            <a:chOff x="5908867" y="3983885"/>
            <a:chExt cx="5626381" cy="2729947"/>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5264" t="21087" r="5487" b="19203"/>
            <a:stretch/>
          </p:blipFill>
          <p:spPr>
            <a:xfrm>
              <a:off x="5908867" y="3983885"/>
              <a:ext cx="5287618" cy="2729947"/>
            </a:xfrm>
            <a:prstGeom prst="rect">
              <a:avLst/>
            </a:prstGeom>
          </p:spPr>
        </p:pic>
        <p:sp>
          <p:nvSpPr>
            <p:cNvPr id="21" name="Freeform 20"/>
            <p:cNvSpPr/>
            <p:nvPr/>
          </p:nvSpPr>
          <p:spPr>
            <a:xfrm rot="293096">
              <a:off x="6623105" y="4088376"/>
              <a:ext cx="1053184" cy="762000"/>
            </a:xfrm>
            <a:custGeom>
              <a:avLst/>
              <a:gdLst>
                <a:gd name="connsiteX0" fmla="*/ 0 w 971550"/>
                <a:gd name="connsiteY0" fmla="*/ 10800 h 525150"/>
                <a:gd name="connsiteX1" fmla="*/ 762000 w 971550"/>
                <a:gd name="connsiteY1" fmla="*/ 67950 h 525150"/>
                <a:gd name="connsiteX2" fmla="*/ 971550 w 971550"/>
                <a:gd name="connsiteY2" fmla="*/ 525150 h 525150"/>
              </a:gdLst>
              <a:ahLst/>
              <a:cxnLst>
                <a:cxn ang="0">
                  <a:pos x="connsiteX0" y="connsiteY0"/>
                </a:cxn>
                <a:cxn ang="0">
                  <a:pos x="connsiteX1" y="connsiteY1"/>
                </a:cxn>
                <a:cxn ang="0">
                  <a:pos x="connsiteX2" y="connsiteY2"/>
                </a:cxn>
              </a:cxnLst>
              <a:rect l="l" t="t" r="r" b="b"/>
              <a:pathLst>
                <a:path w="971550" h="525150">
                  <a:moveTo>
                    <a:pt x="0" y="10800"/>
                  </a:moveTo>
                  <a:cubicBezTo>
                    <a:pt x="300037" y="-3488"/>
                    <a:pt x="600075" y="-17775"/>
                    <a:pt x="762000" y="67950"/>
                  </a:cubicBezTo>
                  <a:cubicBezTo>
                    <a:pt x="923925" y="153675"/>
                    <a:pt x="898525" y="423550"/>
                    <a:pt x="971550" y="525150"/>
                  </a:cubicBezTo>
                </a:path>
              </a:pathLst>
            </a:custGeom>
            <a:ln w="76200">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2" name="Freeform 21"/>
            <p:cNvSpPr/>
            <p:nvPr/>
          </p:nvSpPr>
          <p:spPr>
            <a:xfrm>
              <a:off x="10567995" y="5781000"/>
              <a:ext cx="967253" cy="861196"/>
            </a:xfrm>
            <a:custGeom>
              <a:avLst/>
              <a:gdLst>
                <a:gd name="connsiteX0" fmla="*/ 0 w 971550"/>
                <a:gd name="connsiteY0" fmla="*/ 10800 h 525150"/>
                <a:gd name="connsiteX1" fmla="*/ 762000 w 971550"/>
                <a:gd name="connsiteY1" fmla="*/ 67950 h 525150"/>
                <a:gd name="connsiteX2" fmla="*/ 971550 w 971550"/>
                <a:gd name="connsiteY2" fmla="*/ 525150 h 525150"/>
              </a:gdLst>
              <a:ahLst/>
              <a:cxnLst>
                <a:cxn ang="0">
                  <a:pos x="connsiteX0" y="connsiteY0"/>
                </a:cxn>
                <a:cxn ang="0">
                  <a:pos x="connsiteX1" y="connsiteY1"/>
                </a:cxn>
                <a:cxn ang="0">
                  <a:pos x="connsiteX2" y="connsiteY2"/>
                </a:cxn>
              </a:cxnLst>
              <a:rect l="l" t="t" r="r" b="b"/>
              <a:pathLst>
                <a:path w="971550" h="525150">
                  <a:moveTo>
                    <a:pt x="0" y="10800"/>
                  </a:moveTo>
                  <a:cubicBezTo>
                    <a:pt x="300037" y="-3488"/>
                    <a:pt x="600075" y="-17775"/>
                    <a:pt x="762000" y="67950"/>
                  </a:cubicBezTo>
                  <a:cubicBezTo>
                    <a:pt x="923925" y="153675"/>
                    <a:pt x="898525" y="423550"/>
                    <a:pt x="971550" y="525150"/>
                  </a:cubicBezTo>
                </a:path>
              </a:pathLst>
            </a:custGeom>
            <a:ln w="152400">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362309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5171" y="-10875"/>
            <a:ext cx="11163586" cy="68580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57942" y="272152"/>
            <a:ext cx="10428515" cy="633547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a:spLocks noChangeAspect="1"/>
          </p:cNvSpPr>
          <p:nvPr/>
        </p:nvSpPr>
        <p:spPr>
          <a:xfrm>
            <a:off x="1999511" y="1364063"/>
            <a:ext cx="7790474" cy="615553"/>
          </a:xfrm>
          <a:prstGeom prst="rect">
            <a:avLst/>
          </a:prstGeom>
          <a:noFill/>
        </p:spPr>
        <p:txBody>
          <a:bodyPr wrap="square" rtlCol="0">
            <a:spAutoFit/>
          </a:bodyPr>
          <a:lstStyle/>
          <a:p>
            <a:pPr lvl="0"/>
            <a:r>
              <a:rPr lang="en-US" sz="3400" dirty="0">
                <a:latin typeface="Berlin Sans FB" panose="020E0602020502020306" pitchFamily="34" charset="0"/>
              </a:rPr>
              <a:t>What is the Law of Conservation of Mass? </a:t>
            </a:r>
          </a:p>
        </p:txBody>
      </p:sp>
      <p:sp>
        <p:nvSpPr>
          <p:cNvPr id="14" name="TextBox 13"/>
          <p:cNvSpPr txBox="1"/>
          <p:nvPr/>
        </p:nvSpPr>
        <p:spPr>
          <a:xfrm>
            <a:off x="2185753" y="1984641"/>
            <a:ext cx="7417989" cy="1138773"/>
          </a:xfrm>
          <a:prstGeom prst="rect">
            <a:avLst/>
          </a:prstGeom>
          <a:noFill/>
        </p:spPr>
        <p:txBody>
          <a:bodyPr wrap="square" rtlCol="0">
            <a:spAutoFit/>
          </a:bodyPr>
          <a:lstStyle/>
          <a:p>
            <a:pPr lvl="0" algn="ctr"/>
            <a:r>
              <a:rPr lang="en-US" sz="3400" dirty="0">
                <a:latin typeface="Berlin Sans FB" panose="020E0602020502020306" pitchFamily="34" charset="0"/>
              </a:rPr>
              <a:t>How does it apply to the nitrogen (N) cycle in Iowa agricultural systems? </a:t>
            </a:r>
          </a:p>
        </p:txBody>
      </p:sp>
      <p:sp>
        <p:nvSpPr>
          <p:cNvPr id="15" name="TextBox 14"/>
          <p:cNvSpPr txBox="1"/>
          <p:nvPr/>
        </p:nvSpPr>
        <p:spPr>
          <a:xfrm>
            <a:off x="0" y="406564"/>
            <a:ext cx="538543" cy="261610"/>
          </a:xfrm>
          <a:prstGeom prst="rect">
            <a:avLst/>
          </a:prstGeom>
          <a:noFill/>
        </p:spPr>
        <p:txBody>
          <a:bodyPr wrap="square" rtlCol="0">
            <a:spAutoFit/>
          </a:bodyPr>
          <a:lstStyle/>
          <a:p>
            <a:r>
              <a:rPr lang="en-US" sz="1100" dirty="0"/>
              <a:t>P6-Q</a:t>
            </a:r>
          </a:p>
        </p:txBody>
      </p:sp>
      <p:sp>
        <p:nvSpPr>
          <p:cNvPr id="8" name="TextBox 7"/>
          <p:cNvSpPr txBox="1"/>
          <p:nvPr/>
        </p:nvSpPr>
        <p:spPr>
          <a:xfrm>
            <a:off x="1009439" y="3500846"/>
            <a:ext cx="10186221" cy="2923877"/>
          </a:xfrm>
          <a:prstGeom prst="rect">
            <a:avLst/>
          </a:prstGeom>
          <a:noFill/>
        </p:spPr>
        <p:txBody>
          <a:bodyPr wrap="square" rtlCol="0">
            <a:spAutoFit/>
          </a:bodyPr>
          <a:lstStyle/>
          <a:p>
            <a:r>
              <a:rPr lang="en-US" sz="3000" dirty="0">
                <a:latin typeface="Berlin Sans FB" panose="020E0602020502020306" pitchFamily="34" charset="0"/>
              </a:rPr>
              <a:t>Matter can be changed from one form into another, but the total mass in the universe remains constant. This means that within a farm, although N undergoes many reactions as it flows between the Atmosphere, Soil, Crops, and exports from the cropland as Yield and N to buffer strips and streams, the </a:t>
            </a:r>
            <a:r>
              <a:rPr lang="en-US" sz="3200" b="1" dirty="0"/>
              <a:t>total N</a:t>
            </a:r>
            <a:r>
              <a:rPr lang="en-US" sz="3000" dirty="0">
                <a:latin typeface="Berlin Sans FB" panose="020E0602020502020306" pitchFamily="34" charset="0"/>
              </a:rPr>
              <a:t> mass remains constant. </a:t>
            </a:r>
          </a:p>
        </p:txBody>
      </p:sp>
      <p:pic>
        <p:nvPicPr>
          <p:cNvPr id="9" name="Picture 2050" descr="Nash-CS-B1-1,160N,9-11-01"/>
          <p:cNvPicPr>
            <a:picLocks noChangeAspect="1" noChangeArrowheads="1"/>
          </p:cNvPicPr>
          <p:nvPr/>
        </p:nvPicPr>
        <p:blipFill rotWithShape="1">
          <a:blip r:embed="rId2">
            <a:extLst>
              <a:ext uri="{28A0092B-C50C-407E-A947-70E740481C1C}">
                <a14:useLocalDpi xmlns:a14="http://schemas.microsoft.com/office/drawing/2010/main" val="0"/>
              </a:ext>
            </a:extLst>
          </a:blip>
          <a:srcRect l="1884" t="26046" b="57172"/>
          <a:stretch/>
        </p:blipFill>
        <p:spPr bwMode="auto">
          <a:xfrm>
            <a:off x="1125583" y="283945"/>
            <a:ext cx="10093229" cy="1156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057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5171" y="-10875"/>
            <a:ext cx="11163586" cy="68580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57942" y="272152"/>
            <a:ext cx="10428515" cy="633547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a:spLocks noChangeAspect="1"/>
          </p:cNvSpPr>
          <p:nvPr/>
        </p:nvSpPr>
        <p:spPr>
          <a:xfrm>
            <a:off x="1999511" y="1364063"/>
            <a:ext cx="7790474" cy="615553"/>
          </a:xfrm>
          <a:prstGeom prst="rect">
            <a:avLst/>
          </a:prstGeom>
          <a:noFill/>
        </p:spPr>
        <p:txBody>
          <a:bodyPr wrap="square" rtlCol="0">
            <a:spAutoFit/>
          </a:bodyPr>
          <a:lstStyle/>
          <a:p>
            <a:pPr lvl="0"/>
            <a:r>
              <a:rPr lang="en-US" sz="3400" dirty="0">
                <a:latin typeface="Berlin Sans FB" panose="020E0602020502020306" pitchFamily="34" charset="0"/>
              </a:rPr>
              <a:t>What is the Law of Conservation of Mass? </a:t>
            </a:r>
          </a:p>
        </p:txBody>
      </p:sp>
      <p:sp>
        <p:nvSpPr>
          <p:cNvPr id="15" name="TextBox 14"/>
          <p:cNvSpPr txBox="1"/>
          <p:nvPr/>
        </p:nvSpPr>
        <p:spPr>
          <a:xfrm>
            <a:off x="0" y="406564"/>
            <a:ext cx="538543" cy="261610"/>
          </a:xfrm>
          <a:prstGeom prst="rect">
            <a:avLst/>
          </a:prstGeom>
          <a:noFill/>
        </p:spPr>
        <p:txBody>
          <a:bodyPr wrap="square" rtlCol="0">
            <a:spAutoFit/>
          </a:bodyPr>
          <a:lstStyle/>
          <a:p>
            <a:r>
              <a:rPr lang="en-US" sz="1100" dirty="0"/>
              <a:t>P6-A</a:t>
            </a:r>
          </a:p>
        </p:txBody>
      </p:sp>
      <p:sp>
        <p:nvSpPr>
          <p:cNvPr id="16" name="TextBox 15"/>
          <p:cNvSpPr txBox="1"/>
          <p:nvPr/>
        </p:nvSpPr>
        <p:spPr>
          <a:xfrm>
            <a:off x="1079086" y="4267646"/>
            <a:ext cx="10186221" cy="2246769"/>
          </a:xfrm>
          <a:prstGeom prst="rect">
            <a:avLst/>
          </a:prstGeom>
          <a:noFill/>
        </p:spPr>
        <p:txBody>
          <a:bodyPr wrap="square" rtlCol="0">
            <a:spAutoFit/>
          </a:bodyPr>
          <a:lstStyle/>
          <a:p>
            <a:r>
              <a:rPr lang="en-US" sz="2800" dirty="0">
                <a:latin typeface="Berlin Sans FB" panose="020E0602020502020306" pitchFamily="34" charset="0"/>
              </a:rPr>
              <a:t>Matter can be changed from one form into another, but the total mass in the universe remains constant. This means that within a farm, although N undergoes many reactions as it flows between the Atmosphere, Soil, Crops, and exports from the cropland as Yield and N to buffer strips and streams, the </a:t>
            </a:r>
            <a:r>
              <a:rPr lang="en-US" sz="2800" b="1" dirty="0"/>
              <a:t>total N</a:t>
            </a:r>
            <a:r>
              <a:rPr lang="en-US" sz="2800" dirty="0">
                <a:latin typeface="Berlin Sans FB" panose="020E0602020502020306" pitchFamily="34" charset="0"/>
              </a:rPr>
              <a:t> mass remains constant. </a:t>
            </a:r>
          </a:p>
        </p:txBody>
      </p:sp>
      <p:pic>
        <p:nvPicPr>
          <p:cNvPr id="18" name="Picture 2050" descr="Nash-CS-B1-1,160N,9-11-01"/>
          <p:cNvPicPr>
            <a:picLocks noChangeAspect="1" noChangeArrowheads="1"/>
          </p:cNvPicPr>
          <p:nvPr/>
        </p:nvPicPr>
        <p:blipFill rotWithShape="1">
          <a:blip r:embed="rId2">
            <a:extLst>
              <a:ext uri="{28A0092B-C50C-407E-A947-70E740481C1C}">
                <a14:useLocalDpi xmlns:a14="http://schemas.microsoft.com/office/drawing/2010/main" val="0"/>
              </a:ext>
            </a:extLst>
          </a:blip>
          <a:srcRect l="1884" t="26046" b="57172"/>
          <a:stretch/>
        </p:blipFill>
        <p:spPr bwMode="auto">
          <a:xfrm>
            <a:off x="1125583" y="283945"/>
            <a:ext cx="10093229" cy="11564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1905964" y="1973677"/>
            <a:ext cx="8532464" cy="2299909"/>
          </a:xfrm>
          <a:prstGeom prst="rect">
            <a:avLst/>
          </a:prstGeom>
        </p:spPr>
      </p:pic>
    </p:spTree>
    <p:extLst>
      <p:ext uri="{BB962C8B-B14F-4D97-AF65-F5344CB8AC3E}">
        <p14:creationId xmlns:p14="http://schemas.microsoft.com/office/powerpoint/2010/main" val="639704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Nitrogen Budgets</a:t>
            </a:r>
          </a:p>
        </p:txBody>
      </p:sp>
      <p:sp>
        <p:nvSpPr>
          <p:cNvPr id="3" name="Content Placeholder 2"/>
          <p:cNvSpPr>
            <a:spLocks noGrp="1"/>
          </p:cNvSpPr>
          <p:nvPr>
            <p:ph idx="1"/>
          </p:nvPr>
        </p:nvSpPr>
        <p:spPr>
          <a:xfrm>
            <a:off x="838200" y="1825625"/>
            <a:ext cx="10617926" cy="4351338"/>
          </a:xfrm>
        </p:spPr>
        <p:txBody>
          <a:bodyPr/>
          <a:lstStyle/>
          <a:p>
            <a:r>
              <a:rPr lang="en-US" dirty="0"/>
              <a:t>The Law of Conservation of Mass allows us to construct N budgets for a farm. </a:t>
            </a:r>
          </a:p>
          <a:p>
            <a:r>
              <a:rPr lang="en-US" dirty="0"/>
              <a:t>We will use a simulation model to calculate for us the changes in N stocks within a farm, and its exports off-site.</a:t>
            </a:r>
          </a:p>
        </p:txBody>
      </p:sp>
    </p:spTree>
    <p:extLst>
      <p:ext uri="{BB962C8B-B14F-4D97-AF65-F5344CB8AC3E}">
        <p14:creationId xmlns:p14="http://schemas.microsoft.com/office/powerpoint/2010/main" val="4041821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Using a Simulation Model: Next 2 classes</a:t>
            </a:r>
          </a:p>
        </p:txBody>
      </p:sp>
      <p:sp>
        <p:nvSpPr>
          <p:cNvPr id="3" name="Content Placeholder 2"/>
          <p:cNvSpPr>
            <a:spLocks noGrp="1"/>
          </p:cNvSpPr>
          <p:nvPr>
            <p:ph idx="1"/>
          </p:nvPr>
        </p:nvSpPr>
        <p:spPr/>
        <p:txBody>
          <a:bodyPr>
            <a:normAutofit lnSpcReduction="10000"/>
          </a:bodyPr>
          <a:lstStyle/>
          <a:p>
            <a:r>
              <a:rPr lang="en-US" dirty="0"/>
              <a:t>We will use a simulation model to explore the Law of Conservation of Mass and to address ‘What-If’ questions by designing scenarios about different cropping systems and management practices.</a:t>
            </a:r>
          </a:p>
          <a:p>
            <a:pPr lvl="1">
              <a:buFont typeface="Wingdings" panose="05000000000000000000" pitchFamily="2" charset="2"/>
              <a:buChar char="ü"/>
            </a:pPr>
            <a:r>
              <a:rPr lang="en-US" sz="3000" dirty="0"/>
              <a:t>Individual </a:t>
            </a:r>
            <a:r>
              <a:rPr lang="en-US" sz="3000" dirty="0" err="1"/>
              <a:t>Activity_N</a:t>
            </a:r>
            <a:r>
              <a:rPr lang="en-US" sz="3000" dirty="0"/>
              <a:t> Model for IA Ag</a:t>
            </a:r>
          </a:p>
          <a:p>
            <a:r>
              <a:rPr lang="en-US" dirty="0"/>
              <a:t>Game: Play with model from the perspective of producers with four different goals. Determine which model settings are needed for the four Scenarios:</a:t>
            </a:r>
          </a:p>
          <a:p>
            <a:pPr marL="914400" lvl="1" indent="-457200">
              <a:buFont typeface="+mj-lt"/>
              <a:buAutoNum type="arabicPeriod"/>
            </a:pPr>
            <a:r>
              <a:rPr lang="en-US" dirty="0"/>
              <a:t>Maximize Income</a:t>
            </a:r>
          </a:p>
          <a:p>
            <a:pPr marL="914400" lvl="1" indent="-457200">
              <a:buFont typeface="+mj-lt"/>
              <a:buAutoNum type="arabicPeriod"/>
            </a:pPr>
            <a:r>
              <a:rPr lang="en-US" dirty="0"/>
              <a:t>Maximize soil conservation (Soil Organic N stocks)</a:t>
            </a:r>
          </a:p>
          <a:p>
            <a:pPr marL="914400" lvl="1" indent="-457200">
              <a:buFont typeface="+mj-lt"/>
              <a:buAutoNum type="arabicPeriod"/>
            </a:pPr>
            <a:r>
              <a:rPr lang="en-US" dirty="0"/>
              <a:t>Minimize hypoxia in the Gulf of Mexico (N loss to streams) (see next slides)</a:t>
            </a:r>
          </a:p>
          <a:p>
            <a:pPr marL="914400" lvl="1" indent="-457200">
              <a:buFont typeface="+mj-lt"/>
              <a:buAutoNum type="arabicPeriod"/>
            </a:pPr>
            <a:r>
              <a:rPr lang="en-US" dirty="0"/>
              <a:t>Optimize the 3 above goals in one management plan   </a:t>
            </a:r>
          </a:p>
        </p:txBody>
      </p:sp>
    </p:spTree>
    <p:extLst>
      <p:ext uri="{BB962C8B-B14F-4D97-AF65-F5344CB8AC3E}">
        <p14:creationId xmlns:p14="http://schemas.microsoft.com/office/powerpoint/2010/main" val="2627010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Why would a producer want to manage their Soil Organic Matter?</a:t>
            </a:r>
          </a:p>
        </p:txBody>
      </p:sp>
      <p:sp>
        <p:nvSpPr>
          <p:cNvPr id="3" name="Content Placeholder 2"/>
          <p:cNvSpPr>
            <a:spLocks noGrp="1"/>
          </p:cNvSpPr>
          <p:nvPr>
            <p:ph idx="1"/>
          </p:nvPr>
        </p:nvSpPr>
        <p:spPr/>
        <p:txBody>
          <a:bodyPr>
            <a:normAutofit/>
          </a:bodyPr>
          <a:lstStyle/>
          <a:p>
            <a:r>
              <a:rPr lang="en-US" sz="3200" dirty="0"/>
              <a:t>Can’t they simply add more fertilizer if the soil becomes degraded?</a:t>
            </a:r>
          </a:p>
          <a:p>
            <a:r>
              <a:rPr lang="en-US" sz="3200" dirty="0"/>
              <a:t>Sometimes, pictures are worth a thousand words. </a:t>
            </a:r>
          </a:p>
        </p:txBody>
      </p:sp>
    </p:spTree>
    <p:extLst>
      <p:ext uri="{BB962C8B-B14F-4D97-AF65-F5344CB8AC3E}">
        <p14:creationId xmlns:p14="http://schemas.microsoft.com/office/powerpoint/2010/main" val="936794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0335" y="1690688"/>
            <a:ext cx="6716420" cy="4636930"/>
          </a:xfrm>
          <a:prstGeom prst="rect">
            <a:avLst/>
          </a:prstGeom>
        </p:spPr>
      </p:pic>
      <p:sp>
        <p:nvSpPr>
          <p:cNvPr id="3" name="Title 2"/>
          <p:cNvSpPr>
            <a:spLocks noGrp="1"/>
          </p:cNvSpPr>
          <p:nvPr>
            <p:ph type="title"/>
          </p:nvPr>
        </p:nvSpPr>
        <p:spPr/>
        <p:txBody>
          <a:bodyPr/>
          <a:lstStyle/>
          <a:p>
            <a:pPr algn="ctr"/>
            <a:r>
              <a:rPr lang="en-US" b="1" dirty="0"/>
              <a:t>Cover Crop: Healthy soil</a:t>
            </a:r>
          </a:p>
        </p:txBody>
      </p:sp>
      <p:sp>
        <p:nvSpPr>
          <p:cNvPr id="4" name="Content Placeholder 3"/>
          <p:cNvSpPr>
            <a:spLocks noGrp="1"/>
          </p:cNvSpPr>
          <p:nvPr>
            <p:ph idx="1"/>
          </p:nvPr>
        </p:nvSpPr>
        <p:spPr>
          <a:xfrm>
            <a:off x="603069" y="1833484"/>
            <a:ext cx="4086497" cy="4351338"/>
          </a:xfrm>
        </p:spPr>
        <p:txBody>
          <a:bodyPr>
            <a:normAutofit fontScale="92500" lnSpcReduction="10000"/>
          </a:bodyPr>
          <a:lstStyle/>
          <a:p>
            <a:r>
              <a:rPr lang="en-US" dirty="0"/>
              <a:t>Notice the granular soil structure of a system with a cover crop.</a:t>
            </a:r>
          </a:p>
          <a:p>
            <a:r>
              <a:rPr lang="en-US" dirty="0"/>
              <a:t>This promotes water infiltration and water-holding capacity.</a:t>
            </a:r>
          </a:p>
          <a:p>
            <a:r>
              <a:rPr lang="en-US" dirty="0"/>
              <a:t>Soils with a lower bulk density can hold more water and nutrients, and crop roots can grow better and take up nutrients more easily. </a:t>
            </a:r>
          </a:p>
        </p:txBody>
      </p:sp>
    </p:spTree>
    <p:extLst>
      <p:ext uri="{BB962C8B-B14F-4D97-AF65-F5344CB8AC3E}">
        <p14:creationId xmlns:p14="http://schemas.microsoft.com/office/powerpoint/2010/main" val="147002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b="1" dirty="0"/>
              <a:t>In comparison with:</a:t>
            </a:r>
            <a:br>
              <a:rPr lang="en-US" b="1" dirty="0"/>
            </a:br>
            <a:r>
              <a:rPr lang="en-US" b="1" dirty="0"/>
              <a:t>Soil degraded by agriculture</a:t>
            </a:r>
          </a:p>
        </p:txBody>
      </p:sp>
      <p:grpSp>
        <p:nvGrpSpPr>
          <p:cNvPr id="8" name="Group 7"/>
          <p:cNvGrpSpPr/>
          <p:nvPr/>
        </p:nvGrpSpPr>
        <p:grpSpPr>
          <a:xfrm>
            <a:off x="274311" y="1816474"/>
            <a:ext cx="8507225" cy="4676401"/>
            <a:chOff x="461963" y="3697288"/>
            <a:chExt cx="4659645" cy="2928937"/>
          </a:xfrm>
        </p:grpSpPr>
        <p:pic>
          <p:nvPicPr>
            <p:cNvPr id="4" name="Picture 4" descr="sandorSe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3697288"/>
              <a:ext cx="4379912"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622418" y="6181061"/>
              <a:ext cx="1499190" cy="369332"/>
            </a:xfrm>
            <a:prstGeom prst="rect">
              <a:avLst/>
            </a:prstGeom>
            <a:noFill/>
          </p:spPr>
          <p:txBody>
            <a:bodyPr wrap="square" rtlCol="0">
              <a:spAutoFit/>
            </a:bodyPr>
            <a:lstStyle/>
            <a:p>
              <a:r>
                <a:rPr lang="en-US" dirty="0">
                  <a:solidFill>
                    <a:schemeClr val="bg1"/>
                  </a:solidFill>
                </a:rPr>
                <a:t>Jon Sandor</a:t>
              </a:r>
            </a:p>
          </p:txBody>
        </p:sp>
      </p:grpSp>
      <p:sp>
        <p:nvSpPr>
          <p:cNvPr id="2" name="TextBox 1">
            <a:extLst>
              <a:ext uri="{FF2B5EF4-FFF2-40B4-BE49-F238E27FC236}">
                <a16:creationId xmlns:a16="http://schemas.microsoft.com/office/drawing/2014/main" id="{E2DB0260-A1C0-427D-8AEC-B8F04DB95C36}"/>
              </a:ext>
            </a:extLst>
          </p:cNvPr>
          <p:cNvSpPr txBox="1"/>
          <p:nvPr/>
        </p:nvSpPr>
        <p:spPr>
          <a:xfrm>
            <a:off x="8501450" y="2030541"/>
            <a:ext cx="3416239"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t>Soil is very compacted, lacks granular structure</a:t>
            </a:r>
          </a:p>
          <a:p>
            <a:pPr marL="457200" indent="-457200">
              <a:buFont typeface="Arial" panose="020B0604020202020204" pitchFamily="34" charset="0"/>
              <a:buChar char="•"/>
            </a:pPr>
            <a:r>
              <a:rPr lang="en-US" sz="3200" dirty="0"/>
              <a:t>Less pore space = less space for water/air in soil</a:t>
            </a:r>
          </a:p>
          <a:p>
            <a:r>
              <a:rPr lang="en-US" sz="3200" dirty="0"/>
              <a:t> </a:t>
            </a:r>
          </a:p>
        </p:txBody>
      </p:sp>
    </p:spTree>
    <p:extLst>
      <p:ext uri="{BB962C8B-B14F-4D97-AF65-F5344CB8AC3E}">
        <p14:creationId xmlns:p14="http://schemas.microsoft.com/office/powerpoint/2010/main" val="1304413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a:spLocks noChangeAspect="1"/>
          </p:cNvSpPr>
          <p:nvPr/>
        </p:nvSpPr>
        <p:spPr>
          <a:xfrm>
            <a:off x="1555170" y="299359"/>
            <a:ext cx="8503230" cy="615553"/>
          </a:xfrm>
          <a:prstGeom prst="rect">
            <a:avLst/>
          </a:prstGeom>
          <a:noFill/>
        </p:spPr>
        <p:txBody>
          <a:bodyPr wrap="square" rtlCol="0">
            <a:spAutoFit/>
          </a:bodyPr>
          <a:lstStyle/>
          <a:p>
            <a:r>
              <a:rPr lang="en-US" sz="3400" dirty="0">
                <a:latin typeface="Berlin Sans FB" panose="020E0602020502020306" pitchFamily="34" charset="0"/>
              </a:rPr>
              <a:t>  </a:t>
            </a:r>
          </a:p>
        </p:txBody>
      </p:sp>
      <p:sp>
        <p:nvSpPr>
          <p:cNvPr id="23" name="TextBox 22"/>
          <p:cNvSpPr txBox="1"/>
          <p:nvPr/>
        </p:nvSpPr>
        <p:spPr>
          <a:xfrm>
            <a:off x="156754" y="4199842"/>
            <a:ext cx="9901646" cy="2831544"/>
          </a:xfrm>
          <a:prstGeom prst="rect">
            <a:avLst/>
          </a:prstGeom>
          <a:noFill/>
        </p:spPr>
        <p:txBody>
          <a:bodyPr wrap="square" rtlCol="0">
            <a:spAutoFit/>
          </a:bodyPr>
          <a:lstStyle/>
          <a:p>
            <a:pPr marL="457200" indent="-457200">
              <a:buFont typeface="Arial" panose="020B0604020202020204" pitchFamily="34" charset="0"/>
              <a:buChar char="•"/>
            </a:pPr>
            <a:r>
              <a:rPr lang="en-US" altLang="en-US" sz="3200" dirty="0">
                <a:solidFill>
                  <a:srgbClr val="003366"/>
                </a:solidFill>
              </a:rPr>
              <a:t>The atmosphere is 78% dinitrogen gas (N</a:t>
            </a:r>
            <a:r>
              <a:rPr lang="en-US" altLang="en-US" sz="3200" baseline="-25000" dirty="0">
                <a:solidFill>
                  <a:srgbClr val="003366"/>
                </a:solidFill>
              </a:rPr>
              <a:t>2</a:t>
            </a:r>
            <a:r>
              <a:rPr lang="en-US" altLang="en-US" sz="3200" dirty="0">
                <a:solidFill>
                  <a:srgbClr val="003366"/>
                </a:solidFill>
              </a:rPr>
              <a:t>). </a:t>
            </a:r>
          </a:p>
          <a:p>
            <a:pPr marL="457200" indent="-457200">
              <a:buFont typeface="Arial" panose="020B0604020202020204" pitchFamily="34" charset="0"/>
              <a:buChar char="•"/>
            </a:pPr>
            <a:r>
              <a:rPr lang="en-US" sz="3200" dirty="0"/>
              <a:t>Some plant species (many legumes, such as soybean and alfalfa) host microbes that ‘fix’ N within root nodules, i.e., convert </a:t>
            </a:r>
            <a:r>
              <a:rPr lang="en-US" altLang="en-US" sz="3200" dirty="0">
                <a:solidFill>
                  <a:srgbClr val="003366"/>
                </a:solidFill>
              </a:rPr>
              <a:t>N</a:t>
            </a:r>
            <a:r>
              <a:rPr lang="en-US" altLang="en-US" sz="3200" baseline="-25000" dirty="0">
                <a:solidFill>
                  <a:srgbClr val="003366"/>
                </a:solidFill>
              </a:rPr>
              <a:t>2</a:t>
            </a:r>
            <a:r>
              <a:rPr lang="en-US" sz="3200" dirty="0"/>
              <a:t> to NH</a:t>
            </a:r>
            <a:r>
              <a:rPr lang="en-US" sz="2800" dirty="0"/>
              <a:t>3. </a:t>
            </a:r>
            <a:endParaRPr lang="en-US" sz="3200" dirty="0"/>
          </a:p>
          <a:p>
            <a:pPr marL="457200" indent="-457200">
              <a:buFont typeface="Arial" panose="020B0604020202020204" pitchFamily="34" charset="0"/>
              <a:buChar char="•"/>
            </a:pPr>
            <a:r>
              <a:rPr lang="en-US" altLang="en-US" sz="3200" dirty="0">
                <a:solidFill>
                  <a:srgbClr val="003366"/>
                </a:solidFill>
              </a:rPr>
              <a:t>N</a:t>
            </a:r>
            <a:r>
              <a:rPr lang="en-US" altLang="en-US" sz="3200" baseline="-25000" dirty="0">
                <a:solidFill>
                  <a:srgbClr val="003366"/>
                </a:solidFill>
              </a:rPr>
              <a:t>2</a:t>
            </a:r>
            <a:r>
              <a:rPr lang="en-US" sz="3200" dirty="0"/>
              <a:t> is not usable for plants; inorganic NH</a:t>
            </a:r>
            <a:r>
              <a:rPr lang="en-US" sz="2800" baseline="-25000" dirty="0"/>
              <a:t>4</a:t>
            </a:r>
            <a:r>
              <a:rPr lang="en-US" sz="3200" dirty="0"/>
              <a:t> and NO</a:t>
            </a:r>
            <a:r>
              <a:rPr lang="en-US" sz="2800" baseline="-25000" dirty="0"/>
              <a:t>3</a:t>
            </a:r>
            <a:r>
              <a:rPr lang="en-US" sz="3200" dirty="0"/>
              <a:t> are.</a:t>
            </a:r>
          </a:p>
          <a:p>
            <a:endParaRPr lang="en-US" dirty="0"/>
          </a:p>
        </p:txBody>
      </p:sp>
      <p:sp>
        <p:nvSpPr>
          <p:cNvPr id="13" name="TextBox 12"/>
          <p:cNvSpPr txBox="1"/>
          <p:nvPr/>
        </p:nvSpPr>
        <p:spPr>
          <a:xfrm>
            <a:off x="2308871" y="152085"/>
            <a:ext cx="6480104" cy="1200329"/>
          </a:xfrm>
          <a:prstGeom prst="rect">
            <a:avLst/>
          </a:prstGeom>
          <a:noFill/>
        </p:spPr>
        <p:txBody>
          <a:bodyPr wrap="square" rtlCol="0">
            <a:spAutoFit/>
          </a:bodyPr>
          <a:lstStyle/>
          <a:p>
            <a:pPr algn="ctr"/>
            <a:r>
              <a:rPr lang="en-US" sz="3600" b="1" dirty="0"/>
              <a:t>It comes from the air! </a:t>
            </a:r>
          </a:p>
          <a:p>
            <a:pPr algn="ctr"/>
            <a:r>
              <a:rPr lang="en-US" sz="3600" b="1" dirty="0"/>
              <a:t>By the process of N fixation</a:t>
            </a: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8024" y="3866606"/>
            <a:ext cx="2041644" cy="2969664"/>
          </a:xfrm>
          <a:prstGeom prst="rect">
            <a:avLst/>
          </a:prstGeom>
        </p:spPr>
      </p:pic>
      <p:pic>
        <p:nvPicPr>
          <p:cNvPr id="35" name="Picture 34"/>
          <p:cNvPicPr>
            <a:picLocks noChangeAspect="1"/>
          </p:cNvPicPr>
          <p:nvPr/>
        </p:nvPicPr>
        <p:blipFill rotWithShape="1">
          <a:blip r:embed="rId4">
            <a:extLst>
              <a:ext uri="{28A0092B-C50C-407E-A947-70E740481C1C}">
                <a14:useLocalDpi xmlns:a14="http://schemas.microsoft.com/office/drawing/2010/main" val="0"/>
              </a:ext>
            </a:extLst>
          </a:blip>
          <a:srcRect l="19054" t="41681" r="68506" b="56122"/>
          <a:stretch/>
        </p:blipFill>
        <p:spPr>
          <a:xfrm rot="4107338">
            <a:off x="3689631" y="2487270"/>
            <a:ext cx="735724" cy="168166"/>
          </a:xfrm>
          <a:prstGeom prst="rect">
            <a:avLst/>
          </a:prstGeom>
        </p:spPr>
      </p:pic>
      <p:grpSp>
        <p:nvGrpSpPr>
          <p:cNvPr id="41" name="Group 40"/>
          <p:cNvGrpSpPr/>
          <p:nvPr/>
        </p:nvGrpSpPr>
        <p:grpSpPr>
          <a:xfrm>
            <a:off x="483358" y="1544549"/>
            <a:ext cx="9965007" cy="2598299"/>
            <a:chOff x="483358" y="1544549"/>
            <a:chExt cx="9965007" cy="2598299"/>
          </a:xfrm>
        </p:grpSpPr>
        <p:grpSp>
          <p:nvGrpSpPr>
            <p:cNvPr id="39" name="Group 38"/>
            <p:cNvGrpSpPr/>
            <p:nvPr/>
          </p:nvGrpSpPr>
          <p:grpSpPr>
            <a:xfrm>
              <a:off x="483358" y="1544549"/>
              <a:ext cx="9965007" cy="2598299"/>
              <a:chOff x="483358" y="1544549"/>
              <a:chExt cx="9965007" cy="2598299"/>
            </a:xfrm>
          </p:grpSpPr>
          <p:grpSp>
            <p:nvGrpSpPr>
              <p:cNvPr id="37" name="Group 36"/>
              <p:cNvGrpSpPr/>
              <p:nvPr/>
            </p:nvGrpSpPr>
            <p:grpSpPr>
              <a:xfrm>
                <a:off x="483358" y="1544549"/>
                <a:ext cx="9965007" cy="2598299"/>
                <a:chOff x="483358" y="1544549"/>
                <a:chExt cx="9965007" cy="2598299"/>
              </a:xfrm>
            </p:grpSpPr>
            <p:grpSp>
              <p:nvGrpSpPr>
                <p:cNvPr id="34" name="Group 33"/>
                <p:cNvGrpSpPr/>
                <p:nvPr/>
              </p:nvGrpSpPr>
              <p:grpSpPr>
                <a:xfrm>
                  <a:off x="483358" y="1544549"/>
                  <a:ext cx="9965007" cy="2598299"/>
                  <a:chOff x="389229" y="-215461"/>
                  <a:chExt cx="10319387" cy="2996400"/>
                </a:xfrm>
              </p:grpSpPr>
              <p:grpSp>
                <p:nvGrpSpPr>
                  <p:cNvPr id="25" name="Group 24"/>
                  <p:cNvGrpSpPr/>
                  <p:nvPr/>
                </p:nvGrpSpPr>
                <p:grpSpPr>
                  <a:xfrm>
                    <a:off x="389229" y="-215461"/>
                    <a:ext cx="10319387" cy="2401130"/>
                    <a:chOff x="1035965" y="3451385"/>
                    <a:chExt cx="10319387" cy="2401130"/>
                  </a:xfrm>
                </p:grpSpPr>
                <p:grpSp>
                  <p:nvGrpSpPr>
                    <p:cNvPr id="20" name="Group 19"/>
                    <p:cNvGrpSpPr/>
                    <p:nvPr/>
                  </p:nvGrpSpPr>
                  <p:grpSpPr>
                    <a:xfrm>
                      <a:off x="1035965" y="3761454"/>
                      <a:ext cx="2693594" cy="2091061"/>
                      <a:chOff x="1850050" y="880734"/>
                      <a:chExt cx="2693594" cy="2091061"/>
                    </a:xfrm>
                  </p:grpSpPr>
                  <p:grpSp>
                    <p:nvGrpSpPr>
                      <p:cNvPr id="19" name="Group 18"/>
                      <p:cNvGrpSpPr/>
                      <p:nvPr/>
                    </p:nvGrpSpPr>
                    <p:grpSpPr>
                      <a:xfrm>
                        <a:off x="1850050" y="1438935"/>
                        <a:ext cx="2693594" cy="1532860"/>
                        <a:chOff x="1850050" y="1438935"/>
                        <a:chExt cx="2693594" cy="1532860"/>
                      </a:xfrm>
                    </p:grpSpPr>
                    <p:sp>
                      <p:nvSpPr>
                        <p:cNvPr id="2" name="Oval 1"/>
                        <p:cNvSpPr/>
                        <p:nvPr/>
                      </p:nvSpPr>
                      <p:spPr>
                        <a:xfrm>
                          <a:off x="1850050" y="1472612"/>
                          <a:ext cx="1679951" cy="14991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solidFill>
                            </a:rPr>
                            <a:t>N</a:t>
                          </a:r>
                        </a:p>
                      </p:txBody>
                    </p:sp>
                    <p:grpSp>
                      <p:nvGrpSpPr>
                        <p:cNvPr id="14" name="Group 13"/>
                        <p:cNvGrpSpPr/>
                        <p:nvPr/>
                      </p:nvGrpSpPr>
                      <p:grpSpPr>
                        <a:xfrm>
                          <a:off x="2934575" y="2030819"/>
                          <a:ext cx="506817" cy="311888"/>
                          <a:chOff x="3147235" y="2030819"/>
                          <a:chExt cx="506817" cy="311888"/>
                        </a:xfrm>
                      </p:grpSpPr>
                      <p:sp>
                        <p:nvSpPr>
                          <p:cNvPr id="3" name="Oval 2"/>
                          <p:cNvSpPr/>
                          <p:nvPr/>
                        </p:nvSpPr>
                        <p:spPr>
                          <a:xfrm>
                            <a:off x="3147236" y="2030819"/>
                            <a:ext cx="138223" cy="1169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147235" y="2225749"/>
                            <a:ext cx="138223" cy="1169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329761" y="2030819"/>
                            <a:ext cx="138223" cy="1169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338624" y="2222204"/>
                            <a:ext cx="138223" cy="1169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515829" y="2030819"/>
                            <a:ext cx="138223" cy="1169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515829" y="2222204"/>
                            <a:ext cx="138223" cy="1169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p:cNvSpPr/>
                        <p:nvPr/>
                      </p:nvSpPr>
                      <p:spPr>
                        <a:xfrm>
                          <a:off x="2317899" y="2222204"/>
                          <a:ext cx="138223" cy="1169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333581" y="2068028"/>
                          <a:ext cx="138223" cy="1169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916314" y="2222204"/>
                          <a:ext cx="138223" cy="1169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916314" y="2068029"/>
                          <a:ext cx="138223" cy="1169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63693" y="1438935"/>
                          <a:ext cx="1679951" cy="14991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solidFill>
                            </a:rPr>
                            <a:t>N</a:t>
                          </a:r>
                        </a:p>
                      </p:txBody>
                    </p:sp>
                  </p:grpSp>
                  <p:sp>
                    <p:nvSpPr>
                      <p:cNvPr id="16" name="TextBox 15"/>
                      <p:cNvSpPr txBox="1"/>
                      <p:nvPr/>
                    </p:nvSpPr>
                    <p:spPr>
                      <a:xfrm>
                        <a:off x="2163714" y="880734"/>
                        <a:ext cx="2163734" cy="461665"/>
                      </a:xfrm>
                      <a:prstGeom prst="rect">
                        <a:avLst/>
                      </a:prstGeom>
                      <a:noFill/>
                    </p:spPr>
                    <p:txBody>
                      <a:bodyPr wrap="square" rtlCol="0">
                        <a:spAutoFit/>
                      </a:bodyPr>
                      <a:lstStyle/>
                      <a:p>
                        <a:r>
                          <a:rPr lang="en-US" sz="2400" dirty="0"/>
                          <a:t>Dinitrogen = N</a:t>
                        </a:r>
                        <a:r>
                          <a:rPr lang="en-US" sz="2400" baseline="-25000" dirty="0"/>
                          <a:t>2</a:t>
                        </a:r>
                      </a:p>
                    </p:txBody>
                  </p:sp>
                </p:grpSp>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r="126" b="50232"/>
                    <a:stretch/>
                  </p:blipFill>
                  <p:spPr>
                    <a:xfrm>
                      <a:off x="9232223" y="4285700"/>
                      <a:ext cx="2123129" cy="1368636"/>
                    </a:xfrm>
                    <a:prstGeom prst="rect">
                      <a:avLst/>
                    </a:prstGeom>
                  </p:spPr>
                </p:pic>
                <p:sp>
                  <p:nvSpPr>
                    <p:cNvPr id="17" name="TextBox 16"/>
                    <p:cNvSpPr txBox="1"/>
                    <p:nvPr/>
                  </p:nvSpPr>
                  <p:spPr>
                    <a:xfrm>
                      <a:off x="5552146" y="3451385"/>
                      <a:ext cx="1801906" cy="461665"/>
                    </a:xfrm>
                    <a:prstGeom prst="rect">
                      <a:avLst/>
                    </a:prstGeom>
                    <a:noFill/>
                  </p:spPr>
                  <p:txBody>
                    <a:bodyPr wrap="square" rtlCol="0">
                      <a:spAutoFit/>
                    </a:bodyPr>
                    <a:lstStyle/>
                    <a:p>
                      <a:r>
                        <a:rPr lang="en-US" sz="2400" dirty="0"/>
                        <a:t>Inorganic N</a:t>
                      </a:r>
                    </a:p>
                  </p:txBody>
                </p:sp>
                <p:sp>
                  <p:nvSpPr>
                    <p:cNvPr id="24" name="TextBox 23"/>
                    <p:cNvSpPr txBox="1"/>
                    <p:nvPr/>
                  </p:nvSpPr>
                  <p:spPr>
                    <a:xfrm>
                      <a:off x="9392835" y="3493405"/>
                      <a:ext cx="1801906" cy="461665"/>
                    </a:xfrm>
                    <a:prstGeom prst="rect">
                      <a:avLst/>
                    </a:prstGeom>
                    <a:noFill/>
                  </p:spPr>
                  <p:txBody>
                    <a:bodyPr wrap="square" rtlCol="0">
                      <a:spAutoFit/>
                    </a:bodyPr>
                    <a:lstStyle/>
                    <a:p>
                      <a:r>
                        <a:rPr lang="en-US" sz="2400" dirty="0"/>
                        <a:t>Inorganic N</a:t>
                      </a:r>
                    </a:p>
                  </p:txBody>
                </p:sp>
              </p:grpSp>
              <p:grpSp>
                <p:nvGrpSpPr>
                  <p:cNvPr id="33" name="Group 32"/>
                  <p:cNvGrpSpPr/>
                  <p:nvPr/>
                </p:nvGrpSpPr>
                <p:grpSpPr>
                  <a:xfrm>
                    <a:off x="2844649" y="362770"/>
                    <a:ext cx="6391469" cy="2418169"/>
                    <a:chOff x="3452816" y="4719918"/>
                    <a:chExt cx="6391469" cy="2418169"/>
                  </a:xfrm>
                </p:grpSpPr>
                <p:sp>
                  <p:nvSpPr>
                    <p:cNvPr id="26" name="Right Arrow 25"/>
                    <p:cNvSpPr/>
                    <p:nvPr/>
                  </p:nvSpPr>
                  <p:spPr>
                    <a:xfrm>
                      <a:off x="3913094" y="5700850"/>
                      <a:ext cx="1374020" cy="400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Lightning Bolt 26"/>
                    <p:cNvSpPr/>
                    <p:nvPr/>
                  </p:nvSpPr>
                  <p:spPr>
                    <a:xfrm>
                      <a:off x="4074459" y="4719918"/>
                      <a:ext cx="376517" cy="98093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7593849" y="5714297"/>
                      <a:ext cx="1374020" cy="40026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452816" y="6392728"/>
                      <a:ext cx="2375738" cy="745359"/>
                    </a:xfrm>
                    <a:prstGeom prst="rect">
                      <a:avLst/>
                    </a:prstGeom>
                    <a:noFill/>
                  </p:spPr>
                  <p:txBody>
                    <a:bodyPr wrap="square" rtlCol="0">
                      <a:spAutoFit/>
                    </a:bodyPr>
                    <a:lstStyle/>
                    <a:p>
                      <a:r>
                        <a:rPr lang="en-US" dirty="0"/>
                        <a:t>N fixation: Driven by</a:t>
                      </a:r>
                    </a:p>
                    <a:p>
                      <a:r>
                        <a:rPr lang="en-US" dirty="0"/>
                        <a:t>lightning or microbes</a:t>
                      </a:r>
                    </a:p>
                  </p:txBody>
                </p:sp>
                <p:sp>
                  <p:nvSpPr>
                    <p:cNvPr id="30" name="TextBox 29"/>
                    <p:cNvSpPr txBox="1"/>
                    <p:nvPr/>
                  </p:nvSpPr>
                  <p:spPr>
                    <a:xfrm>
                      <a:off x="7726490" y="6340135"/>
                      <a:ext cx="2117795" cy="745359"/>
                    </a:xfrm>
                    <a:prstGeom prst="rect">
                      <a:avLst/>
                    </a:prstGeom>
                    <a:noFill/>
                  </p:spPr>
                  <p:txBody>
                    <a:bodyPr wrap="square" rtlCol="0">
                      <a:spAutoFit/>
                    </a:bodyPr>
                    <a:lstStyle/>
                    <a:p>
                      <a:r>
                        <a:rPr lang="en-US" dirty="0"/>
                        <a:t>Nitrification: Driven by microbes</a:t>
                      </a:r>
                    </a:p>
                  </p:txBody>
                </p:sp>
              </p:grpSp>
            </p:grpSp>
            <p:sp>
              <p:nvSpPr>
                <p:cNvPr id="36" name="Rectangle 35"/>
                <p:cNvSpPr/>
                <p:nvPr/>
              </p:nvSpPr>
              <p:spPr>
                <a:xfrm>
                  <a:off x="8398147" y="2771446"/>
                  <a:ext cx="732790" cy="282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p:cNvSpPr txBox="1"/>
              <p:nvPr/>
            </p:nvSpPr>
            <p:spPr>
              <a:xfrm>
                <a:off x="4501231" y="1952025"/>
                <a:ext cx="2593014" cy="461665"/>
              </a:xfrm>
              <a:prstGeom prst="rect">
                <a:avLst/>
              </a:prstGeom>
              <a:solidFill>
                <a:schemeClr val="bg1"/>
              </a:solidFill>
            </p:spPr>
            <p:txBody>
              <a:bodyPr wrap="square" rtlCol="0">
                <a:spAutoFit/>
              </a:bodyPr>
              <a:lstStyle/>
              <a:p>
                <a:r>
                  <a:rPr lang="en-US" sz="2400" b="1" dirty="0"/>
                  <a:t>Ammonium  NH</a:t>
                </a:r>
                <a:r>
                  <a:rPr lang="en-US" sz="2400" b="1" baseline="-25000" dirty="0"/>
                  <a:t>4</a:t>
                </a:r>
                <a:r>
                  <a:rPr lang="en-US" sz="2400" b="1" baseline="30000" dirty="0"/>
                  <a:t>+</a:t>
                </a:r>
              </a:p>
            </p:txBody>
          </p:sp>
        </p:gr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4055" y="2547241"/>
              <a:ext cx="1236915" cy="993242"/>
            </a:xfrm>
            <a:prstGeom prst="rect">
              <a:avLst/>
            </a:prstGeom>
          </p:spPr>
        </p:pic>
      </p:grpSp>
    </p:spTree>
    <p:extLst>
      <p:ext uri="{BB962C8B-B14F-4D97-AF65-F5344CB8AC3E}">
        <p14:creationId xmlns:p14="http://schemas.microsoft.com/office/powerpoint/2010/main" val="579108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522" y="3409476"/>
            <a:ext cx="5490478" cy="3093755"/>
          </a:xfrm>
          <a:prstGeom prst="rect">
            <a:avLst/>
          </a:prstGeom>
        </p:spPr>
      </p:pic>
      <p:pic>
        <p:nvPicPr>
          <p:cNvPr id="2" name="Picture 8" descr="Anthro0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409476"/>
            <a:ext cx="4983241" cy="33423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Anthro0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05033"/>
            <a:ext cx="5007053" cy="3358604"/>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8"/>
          <p:cNvSpPr txBox="1">
            <a:spLocks noChangeArrowheads="1"/>
          </p:cNvSpPr>
          <p:nvPr/>
        </p:nvSpPr>
        <p:spPr bwMode="auto">
          <a:xfrm>
            <a:off x="228600" y="5196016"/>
            <a:ext cx="1905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t>Wind erosion, Iowa Erosion Surface</a:t>
            </a:r>
          </a:p>
        </p:txBody>
      </p:sp>
      <p:grpSp>
        <p:nvGrpSpPr>
          <p:cNvPr id="10" name="Group 9"/>
          <p:cNvGrpSpPr/>
          <p:nvPr/>
        </p:nvGrpSpPr>
        <p:grpSpPr>
          <a:xfrm>
            <a:off x="5159453" y="1549886"/>
            <a:ext cx="2133600" cy="1456472"/>
            <a:chOff x="5562600" y="1903541"/>
            <a:chExt cx="2133600" cy="1456472"/>
          </a:xfrm>
        </p:grpSpPr>
        <p:sp>
          <p:nvSpPr>
            <p:cNvPr id="4" name="Text Box 17"/>
            <p:cNvSpPr txBox="1">
              <a:spLocks noChangeArrowheads="1"/>
            </p:cNvSpPr>
            <p:nvPr/>
          </p:nvSpPr>
          <p:spPr bwMode="auto">
            <a:xfrm>
              <a:off x="5562600" y="1903541"/>
              <a:ext cx="2057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t>Water erosion, southwest Iowa</a:t>
              </a:r>
            </a:p>
          </p:txBody>
        </p:sp>
        <p:sp>
          <p:nvSpPr>
            <p:cNvPr id="6" name="Text Box 20"/>
            <p:cNvSpPr txBox="1">
              <a:spLocks noChangeArrowheads="1"/>
            </p:cNvSpPr>
            <p:nvPr/>
          </p:nvSpPr>
          <p:spPr bwMode="auto">
            <a:xfrm>
              <a:off x="5562600" y="2529016"/>
              <a:ext cx="2133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dirty="0"/>
                <a:t>Photo: David Hayes, near Atlantic, Iowa 1980</a:t>
              </a:r>
            </a:p>
          </p:txBody>
        </p:sp>
      </p:grpSp>
      <p:sp>
        <p:nvSpPr>
          <p:cNvPr id="7" name="Text Box 21"/>
          <p:cNvSpPr txBox="1">
            <a:spLocks noChangeArrowheads="1"/>
          </p:cNvSpPr>
          <p:nvPr/>
        </p:nvSpPr>
        <p:spPr bwMode="auto">
          <a:xfrm>
            <a:off x="152400" y="6186616"/>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dirty="0"/>
              <a:t>Photo: Lee </a:t>
            </a:r>
            <a:r>
              <a:rPr lang="en-US" altLang="en-US" sz="1200" dirty="0" err="1"/>
              <a:t>Burras</a:t>
            </a:r>
            <a:r>
              <a:rPr lang="en-US" altLang="en-US" sz="1200" dirty="0"/>
              <a:t>, 1995, near Grundy Center</a:t>
            </a:r>
          </a:p>
        </p:txBody>
      </p:sp>
      <p:sp>
        <p:nvSpPr>
          <p:cNvPr id="8" name="Rectangle 16"/>
          <p:cNvSpPr txBox="1">
            <a:spLocks noChangeArrowheads="1"/>
          </p:cNvSpPr>
          <p:nvPr/>
        </p:nvSpPr>
        <p:spPr>
          <a:xfrm>
            <a:off x="5793665" y="34157"/>
            <a:ext cx="5871862" cy="1447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latin typeface="+mn-lt"/>
              </a:rPr>
              <a:t>Case Studies: Effects of intensive agriculture on Midwest soils</a:t>
            </a:r>
          </a:p>
        </p:txBody>
      </p:sp>
      <p:grpSp>
        <p:nvGrpSpPr>
          <p:cNvPr id="14" name="Group 13"/>
          <p:cNvGrpSpPr/>
          <p:nvPr/>
        </p:nvGrpSpPr>
        <p:grpSpPr>
          <a:xfrm>
            <a:off x="9740689" y="2343331"/>
            <a:ext cx="2133600" cy="994807"/>
            <a:chOff x="5562600" y="1903541"/>
            <a:chExt cx="2133600" cy="994807"/>
          </a:xfrm>
        </p:grpSpPr>
        <p:sp>
          <p:nvSpPr>
            <p:cNvPr id="15" name="Text Box 17"/>
            <p:cNvSpPr txBox="1">
              <a:spLocks noChangeArrowheads="1"/>
            </p:cNvSpPr>
            <p:nvPr/>
          </p:nvSpPr>
          <p:spPr bwMode="auto">
            <a:xfrm>
              <a:off x="5562600" y="1903541"/>
              <a:ext cx="2057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t>Wind erosion, Crookston, MN</a:t>
              </a:r>
            </a:p>
          </p:txBody>
        </p:sp>
        <p:sp>
          <p:nvSpPr>
            <p:cNvPr id="16" name="Text Box 20"/>
            <p:cNvSpPr txBox="1">
              <a:spLocks noChangeArrowheads="1"/>
            </p:cNvSpPr>
            <p:nvPr/>
          </p:nvSpPr>
          <p:spPr bwMode="auto">
            <a:xfrm>
              <a:off x="5562600" y="2529016"/>
              <a:ext cx="2133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Photo: Tyler Groh</a:t>
              </a:r>
            </a:p>
          </p:txBody>
        </p:sp>
      </p:grpSp>
    </p:spTree>
    <p:extLst>
      <p:ext uri="{BB962C8B-B14F-4D97-AF65-F5344CB8AC3E}">
        <p14:creationId xmlns:p14="http://schemas.microsoft.com/office/powerpoint/2010/main" val="1353113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1904999" y="442050"/>
            <a:ext cx="9129579" cy="243750"/>
          </a:xfrm>
        </p:spPr>
        <p:txBody>
          <a:bodyPr>
            <a:noAutofit/>
          </a:bodyPr>
          <a:lstStyle/>
          <a:p>
            <a:r>
              <a:rPr lang="en-US" altLang="en-US" sz="3200" b="1" dirty="0">
                <a:latin typeface="+mn-lt"/>
              </a:rPr>
              <a:t>Effects of intensive agriculture on Midwest soils</a:t>
            </a:r>
          </a:p>
        </p:txBody>
      </p:sp>
      <p:sp>
        <p:nvSpPr>
          <p:cNvPr id="80899" name="Text Box 3"/>
          <p:cNvSpPr txBox="1">
            <a:spLocks noChangeArrowheads="1"/>
          </p:cNvSpPr>
          <p:nvPr/>
        </p:nvSpPr>
        <p:spPr bwMode="auto">
          <a:xfrm>
            <a:off x="4347520" y="4636638"/>
            <a:ext cx="1676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dirty="0"/>
              <a:t>Photo: Mike </a:t>
            </a:r>
            <a:r>
              <a:rPr lang="en-US" altLang="en-US" sz="1200" dirty="0" err="1"/>
              <a:t>Konen</a:t>
            </a:r>
            <a:endParaRPr lang="en-US" altLang="en-US" sz="1200" dirty="0"/>
          </a:p>
        </p:txBody>
      </p:sp>
      <p:pic>
        <p:nvPicPr>
          <p:cNvPr id="80900" name="Picture 4" descr="sandorSet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271972"/>
            <a:ext cx="6019800" cy="3211512"/>
          </a:xfrm>
          <a:prstGeom prst="rect">
            <a:avLst/>
          </a:prstGeom>
          <a:noFill/>
          <a:extLst>
            <a:ext uri="{909E8E84-426E-40DD-AFC4-6F175D3DCCD1}">
              <a14:hiddenFill xmlns:a14="http://schemas.microsoft.com/office/drawing/2010/main">
                <a:solidFill>
                  <a:srgbClr val="FFFFFF"/>
                </a:solidFill>
              </a14:hiddenFill>
            </a:ext>
          </a:extLst>
        </p:spPr>
      </p:pic>
      <p:pic>
        <p:nvPicPr>
          <p:cNvPr id="80901" name="Picture 5" descr="Anthro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7662" y="1231490"/>
            <a:ext cx="4953000" cy="3292475"/>
          </a:xfrm>
          <a:prstGeom prst="rect">
            <a:avLst/>
          </a:prstGeom>
          <a:noFill/>
          <a:extLst>
            <a:ext uri="{909E8E84-426E-40DD-AFC4-6F175D3DCCD1}">
              <a14:hiddenFill xmlns:a14="http://schemas.microsoft.com/office/drawing/2010/main">
                <a:solidFill>
                  <a:srgbClr val="FFFFFF"/>
                </a:solidFill>
              </a14:hiddenFill>
            </a:ext>
          </a:extLst>
        </p:spPr>
      </p:pic>
      <p:sp>
        <p:nvSpPr>
          <p:cNvPr id="80902" name="Text Box 6"/>
          <p:cNvSpPr txBox="1">
            <a:spLocks noChangeArrowheads="1"/>
          </p:cNvSpPr>
          <p:nvPr/>
        </p:nvSpPr>
        <p:spPr bwMode="auto">
          <a:xfrm>
            <a:off x="10196379" y="4688829"/>
            <a:ext cx="1676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dirty="0"/>
              <a:t>Photo: Jon Sandor</a:t>
            </a:r>
          </a:p>
        </p:txBody>
      </p:sp>
      <p:sp>
        <p:nvSpPr>
          <p:cNvPr id="80903" name="Text Box 7"/>
          <p:cNvSpPr txBox="1">
            <a:spLocks noChangeArrowheads="1"/>
          </p:cNvSpPr>
          <p:nvPr/>
        </p:nvSpPr>
        <p:spPr bwMode="auto">
          <a:xfrm>
            <a:off x="2423985" y="4566592"/>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t>Boone Co., Iowa</a:t>
            </a:r>
          </a:p>
        </p:txBody>
      </p:sp>
      <p:sp>
        <p:nvSpPr>
          <p:cNvPr id="80904" name="Text Box 8"/>
          <p:cNvSpPr txBox="1">
            <a:spLocks noChangeArrowheads="1"/>
          </p:cNvSpPr>
          <p:nvPr/>
        </p:nvSpPr>
        <p:spPr bwMode="auto">
          <a:xfrm>
            <a:off x="7681779" y="4566592"/>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t>southwest Minnesota</a:t>
            </a:r>
          </a:p>
        </p:txBody>
      </p:sp>
      <p:sp>
        <p:nvSpPr>
          <p:cNvPr id="80905" name="Text Box 9"/>
          <p:cNvSpPr txBox="1">
            <a:spLocks noChangeArrowheads="1"/>
          </p:cNvSpPr>
          <p:nvPr/>
        </p:nvSpPr>
        <p:spPr bwMode="auto">
          <a:xfrm>
            <a:off x="1905000" y="713388"/>
            <a:ext cx="8382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t>Eroded </a:t>
            </a:r>
            <a:r>
              <a:rPr lang="en-US" altLang="en-US" sz="2800" dirty="0" err="1"/>
              <a:t>Mollisols</a:t>
            </a:r>
            <a:r>
              <a:rPr lang="en-US" altLang="en-US" sz="2800" dirty="0"/>
              <a:t> on agricultural land, Des Moines Lobe</a:t>
            </a:r>
          </a:p>
        </p:txBody>
      </p:sp>
      <p:sp>
        <p:nvSpPr>
          <p:cNvPr id="2" name="TextBox 1">
            <a:extLst>
              <a:ext uri="{FF2B5EF4-FFF2-40B4-BE49-F238E27FC236}">
                <a16:creationId xmlns:a16="http://schemas.microsoft.com/office/drawing/2014/main" id="{498E7F6C-19CB-4FB5-9587-FCF86F9DE026}"/>
              </a:ext>
            </a:extLst>
          </p:cNvPr>
          <p:cNvSpPr txBox="1"/>
          <p:nvPr/>
        </p:nvSpPr>
        <p:spPr>
          <a:xfrm>
            <a:off x="456165" y="5128331"/>
            <a:ext cx="11303347" cy="1384995"/>
          </a:xfrm>
          <a:prstGeom prst="rect">
            <a:avLst/>
          </a:prstGeom>
          <a:noFill/>
        </p:spPr>
        <p:txBody>
          <a:bodyPr wrap="square" rtlCol="0">
            <a:spAutoFit/>
          </a:bodyPr>
          <a:lstStyle/>
          <a:p>
            <a:r>
              <a:rPr lang="en-US" sz="2800" dirty="0"/>
              <a:t>Note the lighter tan soil areas in these photos. This is where dark, nutrient-rich topsoil that was formed over the last 14,000 years, up to 1 meter in depth in some places, has been eroded, exposing the underlying rill.</a:t>
            </a:r>
          </a:p>
        </p:txBody>
      </p:sp>
    </p:spTree>
    <p:extLst>
      <p:ext uri="{BB962C8B-B14F-4D97-AF65-F5344CB8AC3E}">
        <p14:creationId xmlns:p14="http://schemas.microsoft.com/office/powerpoint/2010/main" val="2145228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3" descr="landf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53989"/>
            <a:ext cx="8534400"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8132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4" descr="Jim1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842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Why would a producer care about the effects of overuse of N fertilizer?</a:t>
            </a:r>
          </a:p>
        </p:txBody>
      </p:sp>
      <p:sp>
        <p:nvSpPr>
          <p:cNvPr id="3" name="Content Placeholder 2"/>
          <p:cNvSpPr>
            <a:spLocks noGrp="1"/>
          </p:cNvSpPr>
          <p:nvPr>
            <p:ph idx="1"/>
          </p:nvPr>
        </p:nvSpPr>
        <p:spPr/>
        <p:txBody>
          <a:bodyPr/>
          <a:lstStyle/>
          <a:p>
            <a:r>
              <a:rPr lang="en-US" dirty="0"/>
              <a:t>Hint: The effects are both local and regional.</a:t>
            </a:r>
          </a:p>
        </p:txBody>
      </p:sp>
    </p:spTree>
    <p:extLst>
      <p:ext uri="{BB962C8B-B14F-4D97-AF65-F5344CB8AC3E}">
        <p14:creationId xmlns:p14="http://schemas.microsoft.com/office/powerpoint/2010/main" val="1231111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55000"/>
              <a:buChar char="•"/>
              <a:defRPr sz="3200">
                <a:solidFill>
                  <a:schemeClr val="bg1"/>
                </a:solidFill>
                <a:latin typeface="Arial" panose="020B0604020202020204" pitchFamily="34" charset="0"/>
              </a:defRPr>
            </a:lvl1pPr>
            <a:lvl2pPr marL="742950" indent="-285750">
              <a:spcBef>
                <a:spcPct val="20000"/>
              </a:spcBef>
              <a:buSzPct val="55000"/>
              <a:buFont typeface="Wingdings" panose="05000000000000000000" pitchFamily="2" charset="2"/>
              <a:buChar char="v"/>
              <a:defRPr sz="3200">
                <a:solidFill>
                  <a:schemeClr val="bg1"/>
                </a:solidFill>
                <a:latin typeface="Arial" panose="020B0604020202020204" pitchFamily="34" charset="0"/>
              </a:defRPr>
            </a:lvl2pPr>
            <a:lvl3pPr marL="1143000" indent="-228600">
              <a:spcBef>
                <a:spcPct val="20000"/>
              </a:spcBef>
              <a:buSzPct val="55000"/>
              <a:buFont typeface="Wingdings" panose="05000000000000000000" pitchFamily="2" charset="2"/>
              <a:buChar char="§"/>
              <a:defRPr sz="3200">
                <a:solidFill>
                  <a:schemeClr val="bg1"/>
                </a:solidFill>
                <a:latin typeface="Arial" panose="020B0604020202020204" pitchFamily="34" charset="0"/>
              </a:defRPr>
            </a:lvl3pPr>
            <a:lvl4pPr marL="1600200" indent="-228600">
              <a:spcBef>
                <a:spcPct val="20000"/>
              </a:spcBef>
              <a:buSzPct val="55000"/>
              <a:buFont typeface="Wingdings" panose="05000000000000000000" pitchFamily="2" charset="2"/>
              <a:buChar char="Ø"/>
              <a:defRPr sz="3200">
                <a:solidFill>
                  <a:schemeClr val="bg1"/>
                </a:solidFill>
                <a:latin typeface="Arial" panose="020B0604020202020204" pitchFamily="34" charset="0"/>
              </a:defRPr>
            </a:lvl4pPr>
            <a:lvl5pPr marL="2057400" indent="-228600">
              <a:spcBef>
                <a:spcPct val="20000"/>
              </a:spcBef>
              <a:buSzPct val="55000"/>
              <a:buChar char="–"/>
              <a:defRPr sz="3200">
                <a:solidFill>
                  <a:schemeClr val="bg1"/>
                </a:solidFill>
                <a:latin typeface="Arial" panose="020B0604020202020204" pitchFamily="34" charset="0"/>
              </a:defRPr>
            </a:lvl5pPr>
            <a:lvl6pPr marL="25146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6pPr>
            <a:lvl7pPr marL="29718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7pPr>
            <a:lvl8pPr marL="34290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8pPr>
            <a:lvl9pPr marL="38862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9pPr>
          </a:lstStyle>
          <a:p>
            <a:pPr>
              <a:spcBef>
                <a:spcPct val="0"/>
              </a:spcBef>
              <a:buSzTx/>
              <a:buFontTx/>
              <a:buNone/>
            </a:pPr>
            <a:fld id="{E6FB59D8-1E06-4AF4-8743-4796AB73597C}" type="slidenum">
              <a:rPr lang="en-US" altLang="en-US" sz="1400">
                <a:solidFill>
                  <a:srgbClr val="000000"/>
                </a:solidFill>
                <a:latin typeface="Times New Roman" panose="02020603050405020304" pitchFamily="18" charset="0"/>
              </a:rPr>
              <a:pPr>
                <a:spcBef>
                  <a:spcPct val="0"/>
                </a:spcBef>
                <a:buSzTx/>
                <a:buFontTx/>
                <a:buNone/>
              </a:pPr>
              <a:t>25</a:t>
            </a:fld>
            <a:endParaRPr lang="en-US" altLang="en-US" sz="1400">
              <a:solidFill>
                <a:srgbClr val="000000"/>
              </a:solidFill>
              <a:latin typeface="Times New Roman" panose="02020603050405020304" pitchFamily="18" charset="0"/>
            </a:endParaRPr>
          </a:p>
        </p:txBody>
      </p:sp>
      <p:pic>
        <p:nvPicPr>
          <p:cNvPr id="258051" name="Picture 2" descr="state_share_tntp_to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057400"/>
            <a:ext cx="85915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2" name="Rectangle 3"/>
          <p:cNvSpPr>
            <a:spLocks noChangeArrowheads="1"/>
          </p:cNvSpPr>
          <p:nvPr/>
        </p:nvSpPr>
        <p:spPr bwMode="auto">
          <a:xfrm>
            <a:off x="152400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marL="174625">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pPr algn="ctr" eaLnBrk="1" hangingPunct="1"/>
            <a:r>
              <a:rPr lang="en-US" altLang="en-US" sz="3200" b="1" i="0">
                <a:solidFill>
                  <a:srgbClr val="000000"/>
                </a:solidFill>
                <a:latin typeface="Arial" panose="020B0604020202020204" pitchFamily="34" charset="0"/>
                <a:cs typeface="Arial" panose="020B0604020202020204" pitchFamily="34" charset="0"/>
              </a:rPr>
              <a:t>Nutrient delivery to the Gulf of Mexico</a:t>
            </a:r>
            <a:br>
              <a:rPr lang="en-US" altLang="en-US" sz="3200" b="1" i="0">
                <a:solidFill>
                  <a:srgbClr val="000000"/>
                </a:solidFill>
                <a:latin typeface="Arial" panose="020B0604020202020204" pitchFamily="34" charset="0"/>
                <a:cs typeface="Arial" panose="020B0604020202020204" pitchFamily="34" charset="0"/>
              </a:rPr>
            </a:br>
            <a:r>
              <a:rPr lang="en-US" altLang="en-US" sz="2800" b="1" i="0">
                <a:solidFill>
                  <a:srgbClr val="000000"/>
                </a:solidFill>
                <a:latin typeface="Arial" panose="020B0604020202020204" pitchFamily="34" charset="0"/>
                <a:cs typeface="Arial" panose="020B0604020202020204" pitchFamily="34" charset="0"/>
              </a:rPr>
              <a:t>State shares of the total nutrient flux</a:t>
            </a:r>
          </a:p>
        </p:txBody>
      </p:sp>
      <p:sp>
        <p:nvSpPr>
          <p:cNvPr id="258053" name="Text Box 4"/>
          <p:cNvSpPr txBox="1">
            <a:spLocks noChangeArrowheads="1"/>
          </p:cNvSpPr>
          <p:nvPr/>
        </p:nvSpPr>
        <p:spPr bwMode="auto">
          <a:xfrm>
            <a:off x="2955926" y="1524001"/>
            <a:ext cx="1616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55000"/>
              <a:buChar char="•"/>
              <a:defRPr sz="3200">
                <a:solidFill>
                  <a:schemeClr val="bg1"/>
                </a:solidFill>
                <a:latin typeface="Arial" panose="020B0604020202020204" pitchFamily="34" charset="0"/>
              </a:defRPr>
            </a:lvl1pPr>
            <a:lvl2pPr marL="742950" indent="-285750">
              <a:spcBef>
                <a:spcPct val="20000"/>
              </a:spcBef>
              <a:buSzPct val="55000"/>
              <a:buFont typeface="Wingdings" panose="05000000000000000000" pitchFamily="2" charset="2"/>
              <a:buChar char="v"/>
              <a:defRPr sz="3200">
                <a:solidFill>
                  <a:schemeClr val="bg1"/>
                </a:solidFill>
                <a:latin typeface="Arial" panose="020B0604020202020204" pitchFamily="34" charset="0"/>
              </a:defRPr>
            </a:lvl2pPr>
            <a:lvl3pPr marL="1143000" indent="-228600">
              <a:spcBef>
                <a:spcPct val="20000"/>
              </a:spcBef>
              <a:buSzPct val="55000"/>
              <a:buFont typeface="Wingdings" panose="05000000000000000000" pitchFamily="2" charset="2"/>
              <a:buChar char="§"/>
              <a:defRPr sz="3200">
                <a:solidFill>
                  <a:schemeClr val="bg1"/>
                </a:solidFill>
                <a:latin typeface="Arial" panose="020B0604020202020204" pitchFamily="34" charset="0"/>
              </a:defRPr>
            </a:lvl3pPr>
            <a:lvl4pPr marL="1600200" indent="-228600">
              <a:spcBef>
                <a:spcPct val="20000"/>
              </a:spcBef>
              <a:buSzPct val="55000"/>
              <a:buFont typeface="Wingdings" panose="05000000000000000000" pitchFamily="2" charset="2"/>
              <a:buChar char="Ø"/>
              <a:defRPr sz="3200">
                <a:solidFill>
                  <a:schemeClr val="bg1"/>
                </a:solidFill>
                <a:latin typeface="Arial" panose="020B0604020202020204" pitchFamily="34" charset="0"/>
              </a:defRPr>
            </a:lvl4pPr>
            <a:lvl5pPr marL="2057400" indent="-228600">
              <a:spcBef>
                <a:spcPct val="20000"/>
              </a:spcBef>
              <a:buSzPct val="55000"/>
              <a:buChar char="–"/>
              <a:defRPr sz="3200">
                <a:solidFill>
                  <a:schemeClr val="bg1"/>
                </a:solidFill>
                <a:latin typeface="Arial" panose="020B0604020202020204" pitchFamily="34" charset="0"/>
              </a:defRPr>
            </a:lvl5pPr>
            <a:lvl6pPr marL="25146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6pPr>
            <a:lvl7pPr marL="29718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7pPr>
            <a:lvl8pPr marL="34290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8pPr>
            <a:lvl9pPr marL="38862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9pPr>
          </a:lstStyle>
          <a:p>
            <a:pPr eaLnBrk="1" hangingPunct="1">
              <a:spcBef>
                <a:spcPct val="0"/>
              </a:spcBef>
              <a:buSzTx/>
              <a:buFontTx/>
              <a:buNone/>
            </a:pPr>
            <a:r>
              <a:rPr lang="en-US" altLang="en-US" sz="2800" b="1">
                <a:solidFill>
                  <a:srgbClr val="000000"/>
                </a:solidFill>
                <a:latin typeface="Trebuchet MS" panose="020B0603020202020204" pitchFamily="34" charset="0"/>
                <a:cs typeface="Arial" panose="020B0604020202020204" pitchFamily="34" charset="0"/>
              </a:rPr>
              <a:t>Nitrogen</a:t>
            </a:r>
          </a:p>
        </p:txBody>
      </p:sp>
      <p:sp>
        <p:nvSpPr>
          <p:cNvPr id="258054" name="Text Box 5"/>
          <p:cNvSpPr txBox="1">
            <a:spLocks noChangeArrowheads="1"/>
          </p:cNvSpPr>
          <p:nvPr/>
        </p:nvSpPr>
        <p:spPr bwMode="auto">
          <a:xfrm>
            <a:off x="7358064" y="1562101"/>
            <a:ext cx="20907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55000"/>
              <a:buChar char="•"/>
              <a:defRPr sz="3200">
                <a:solidFill>
                  <a:schemeClr val="bg1"/>
                </a:solidFill>
                <a:latin typeface="Arial" panose="020B0604020202020204" pitchFamily="34" charset="0"/>
              </a:defRPr>
            </a:lvl1pPr>
            <a:lvl2pPr marL="742950" indent="-285750">
              <a:spcBef>
                <a:spcPct val="20000"/>
              </a:spcBef>
              <a:buSzPct val="55000"/>
              <a:buFont typeface="Wingdings" panose="05000000000000000000" pitchFamily="2" charset="2"/>
              <a:buChar char="v"/>
              <a:defRPr sz="3200">
                <a:solidFill>
                  <a:schemeClr val="bg1"/>
                </a:solidFill>
                <a:latin typeface="Arial" panose="020B0604020202020204" pitchFamily="34" charset="0"/>
              </a:defRPr>
            </a:lvl2pPr>
            <a:lvl3pPr marL="1143000" indent="-228600">
              <a:spcBef>
                <a:spcPct val="20000"/>
              </a:spcBef>
              <a:buSzPct val="55000"/>
              <a:buFont typeface="Wingdings" panose="05000000000000000000" pitchFamily="2" charset="2"/>
              <a:buChar char="§"/>
              <a:defRPr sz="3200">
                <a:solidFill>
                  <a:schemeClr val="bg1"/>
                </a:solidFill>
                <a:latin typeface="Arial" panose="020B0604020202020204" pitchFamily="34" charset="0"/>
              </a:defRPr>
            </a:lvl3pPr>
            <a:lvl4pPr marL="1600200" indent="-228600">
              <a:spcBef>
                <a:spcPct val="20000"/>
              </a:spcBef>
              <a:buSzPct val="55000"/>
              <a:buFont typeface="Wingdings" panose="05000000000000000000" pitchFamily="2" charset="2"/>
              <a:buChar char="Ø"/>
              <a:defRPr sz="3200">
                <a:solidFill>
                  <a:schemeClr val="bg1"/>
                </a:solidFill>
                <a:latin typeface="Arial" panose="020B0604020202020204" pitchFamily="34" charset="0"/>
              </a:defRPr>
            </a:lvl4pPr>
            <a:lvl5pPr marL="2057400" indent="-228600">
              <a:spcBef>
                <a:spcPct val="20000"/>
              </a:spcBef>
              <a:buSzPct val="55000"/>
              <a:buChar char="–"/>
              <a:defRPr sz="3200">
                <a:solidFill>
                  <a:schemeClr val="bg1"/>
                </a:solidFill>
                <a:latin typeface="Arial" panose="020B0604020202020204" pitchFamily="34" charset="0"/>
              </a:defRPr>
            </a:lvl5pPr>
            <a:lvl6pPr marL="25146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6pPr>
            <a:lvl7pPr marL="29718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7pPr>
            <a:lvl8pPr marL="34290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8pPr>
            <a:lvl9pPr marL="38862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9pPr>
          </a:lstStyle>
          <a:p>
            <a:pPr eaLnBrk="1" hangingPunct="1">
              <a:spcBef>
                <a:spcPct val="0"/>
              </a:spcBef>
              <a:buSzTx/>
              <a:buFontTx/>
              <a:buNone/>
            </a:pPr>
            <a:r>
              <a:rPr lang="en-US" altLang="en-US" sz="2800" b="1">
                <a:solidFill>
                  <a:srgbClr val="000000"/>
                </a:solidFill>
                <a:latin typeface="Trebuchet MS" panose="020B0603020202020204" pitchFamily="34" charset="0"/>
                <a:cs typeface="Arial" panose="020B0604020202020204" pitchFamily="34" charset="0"/>
              </a:rPr>
              <a:t>Phosphorus</a:t>
            </a:r>
          </a:p>
        </p:txBody>
      </p:sp>
      <p:sp>
        <p:nvSpPr>
          <p:cNvPr id="258055" name="Line 19"/>
          <p:cNvSpPr>
            <a:spLocks noChangeShapeType="1"/>
          </p:cNvSpPr>
          <p:nvPr/>
        </p:nvSpPr>
        <p:spPr bwMode="auto">
          <a:xfrm>
            <a:off x="1828800" y="1187450"/>
            <a:ext cx="85344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583496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Line 4"/>
          <p:cNvSpPr>
            <a:spLocks noChangeShapeType="1"/>
          </p:cNvSpPr>
          <p:nvPr/>
        </p:nvSpPr>
        <p:spPr bwMode="auto">
          <a:xfrm>
            <a:off x="1814514" y="608014"/>
            <a:ext cx="8562975" cy="3175"/>
          </a:xfrm>
          <a:prstGeom prst="line">
            <a:avLst/>
          </a:prstGeom>
          <a:noFill/>
          <a:ln w="2540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93891" name="Text Box 5"/>
          <p:cNvSpPr txBox="1">
            <a:spLocks noChangeArrowheads="1"/>
          </p:cNvSpPr>
          <p:nvPr/>
        </p:nvSpPr>
        <p:spPr bwMode="auto">
          <a:xfrm>
            <a:off x="2208214" y="230189"/>
            <a:ext cx="7775575" cy="39687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2000" b="1">
                <a:solidFill>
                  <a:srgbClr val="003366"/>
                </a:solidFill>
                <a:latin typeface="Arial" panose="020B0604020202020204" pitchFamily="34" charset="0"/>
              </a:rPr>
              <a:t>Nutrients – Downstream Flux vs. Local Stream Metabolism</a:t>
            </a:r>
          </a:p>
        </p:txBody>
      </p:sp>
      <p:grpSp>
        <p:nvGrpSpPr>
          <p:cNvPr id="293892" name="Group 10"/>
          <p:cNvGrpSpPr>
            <a:grpSpLocks/>
          </p:cNvGrpSpPr>
          <p:nvPr/>
        </p:nvGrpSpPr>
        <p:grpSpPr bwMode="auto">
          <a:xfrm>
            <a:off x="6727826" y="873126"/>
            <a:ext cx="3255963" cy="4799013"/>
            <a:chOff x="3477" y="1008"/>
            <a:chExt cx="2051" cy="3023"/>
          </a:xfrm>
        </p:grpSpPr>
        <p:pic>
          <p:nvPicPr>
            <p:cNvPr id="293896" name="Picture 7" descr="SpringbrookCr_3a_062403"/>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3477" y="1008"/>
              <a:ext cx="1995" cy="3006"/>
            </a:xfrm>
            <a:prstGeom prst="rect">
              <a:avLst/>
            </a:prstGeom>
            <a:noFill/>
            <a:ln w="9525">
              <a:solidFill>
                <a:srgbClr val="003300"/>
              </a:solidFill>
              <a:miter lim="800000"/>
              <a:headEnd/>
              <a:tailEnd/>
            </a:ln>
            <a:extLst>
              <a:ext uri="{909E8E84-426E-40DD-AFC4-6F175D3DCCD1}">
                <a14:hiddenFill xmlns:a14="http://schemas.microsoft.com/office/drawing/2010/main">
                  <a:solidFill>
                    <a:srgbClr val="FFFFFF"/>
                  </a:solidFill>
                </a14:hiddenFill>
              </a:ext>
            </a:extLst>
          </p:spPr>
        </p:pic>
        <p:sp>
          <p:nvSpPr>
            <p:cNvPr id="293897" name="Text Box 8"/>
            <p:cNvSpPr txBox="1">
              <a:spLocks noChangeArrowheads="1"/>
            </p:cNvSpPr>
            <p:nvPr/>
          </p:nvSpPr>
          <p:spPr bwMode="auto">
            <a:xfrm>
              <a:off x="3600" y="1056"/>
              <a:ext cx="17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400">
                  <a:solidFill>
                    <a:srgbClr val="FFFFFF"/>
                  </a:solidFill>
                  <a:latin typeface="Tahoma" panose="020B0604030504040204" pitchFamily="34" charset="0"/>
                </a:rPr>
                <a:t>Springbrook Cr. – Guthrie County</a:t>
              </a:r>
            </a:p>
          </p:txBody>
        </p:sp>
        <p:sp>
          <p:nvSpPr>
            <p:cNvPr id="293898" name="Text Box 9"/>
            <p:cNvSpPr txBox="1">
              <a:spLocks noChangeArrowheads="1"/>
            </p:cNvSpPr>
            <p:nvPr/>
          </p:nvSpPr>
          <p:spPr bwMode="auto">
            <a:xfrm>
              <a:off x="4580" y="3800"/>
              <a:ext cx="9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800">
                  <a:solidFill>
                    <a:srgbClr val="FFFFFF"/>
                  </a:solidFill>
                  <a:latin typeface="Arial" panose="020B0604020202020204" pitchFamily="34" charset="0"/>
                </a:rPr>
                <a:t>Iowa DNR</a:t>
              </a:r>
            </a:p>
          </p:txBody>
        </p:sp>
      </p:grpSp>
      <p:sp>
        <p:nvSpPr>
          <p:cNvPr id="293893" name="Text Box 11"/>
          <p:cNvSpPr txBox="1">
            <a:spLocks noChangeArrowheads="1"/>
          </p:cNvSpPr>
          <p:nvPr/>
        </p:nvSpPr>
        <p:spPr bwMode="auto">
          <a:xfrm>
            <a:off x="6261100" y="5691188"/>
            <a:ext cx="4027488"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800" b="1">
                <a:solidFill>
                  <a:srgbClr val="003366"/>
                </a:solidFill>
                <a:latin typeface="Arial" panose="020B0604020202020204" pitchFamily="34" charset="0"/>
              </a:rPr>
              <a:t>Production/respiration rates determined by nutrient concentration during mid-late summer</a:t>
            </a:r>
          </a:p>
        </p:txBody>
      </p:sp>
      <p:pic>
        <p:nvPicPr>
          <p:cNvPr id="293894" name="Picture 15" descr="hypoxi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100" y="1587501"/>
            <a:ext cx="42164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5" name="Text Box 16"/>
          <p:cNvSpPr txBox="1">
            <a:spLocks noChangeArrowheads="1"/>
          </p:cNvSpPr>
          <p:nvPr/>
        </p:nvSpPr>
        <p:spPr bwMode="auto">
          <a:xfrm>
            <a:off x="2160588" y="5127625"/>
            <a:ext cx="3859212"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800" b="1">
                <a:solidFill>
                  <a:srgbClr val="003366"/>
                </a:solidFill>
                <a:latin typeface="Arial" panose="020B0604020202020204" pitchFamily="34" charset="0"/>
              </a:rPr>
              <a:t>Areal extent of hypoxia determined by nutrient flux (discharge x concentration) during spring</a:t>
            </a:r>
          </a:p>
        </p:txBody>
      </p:sp>
    </p:spTree>
    <p:extLst>
      <p:ext uri="{BB962C8B-B14F-4D97-AF65-F5344CB8AC3E}">
        <p14:creationId xmlns:p14="http://schemas.microsoft.com/office/powerpoint/2010/main" val="964851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55000"/>
              <a:buChar char="•"/>
              <a:defRPr sz="3200">
                <a:solidFill>
                  <a:schemeClr val="bg1"/>
                </a:solidFill>
                <a:latin typeface="Arial" panose="020B0604020202020204" pitchFamily="34" charset="0"/>
              </a:defRPr>
            </a:lvl1pPr>
            <a:lvl2pPr marL="742950" indent="-285750">
              <a:spcBef>
                <a:spcPct val="20000"/>
              </a:spcBef>
              <a:buSzPct val="55000"/>
              <a:buFont typeface="Wingdings" panose="05000000000000000000" pitchFamily="2" charset="2"/>
              <a:buChar char="v"/>
              <a:defRPr sz="3200">
                <a:solidFill>
                  <a:schemeClr val="bg1"/>
                </a:solidFill>
                <a:latin typeface="Arial" panose="020B0604020202020204" pitchFamily="34" charset="0"/>
              </a:defRPr>
            </a:lvl2pPr>
            <a:lvl3pPr marL="1143000" indent="-228600">
              <a:spcBef>
                <a:spcPct val="20000"/>
              </a:spcBef>
              <a:buSzPct val="55000"/>
              <a:buFont typeface="Wingdings" panose="05000000000000000000" pitchFamily="2" charset="2"/>
              <a:buChar char="§"/>
              <a:defRPr sz="3200">
                <a:solidFill>
                  <a:schemeClr val="bg1"/>
                </a:solidFill>
                <a:latin typeface="Arial" panose="020B0604020202020204" pitchFamily="34" charset="0"/>
              </a:defRPr>
            </a:lvl3pPr>
            <a:lvl4pPr marL="1600200" indent="-228600">
              <a:spcBef>
                <a:spcPct val="20000"/>
              </a:spcBef>
              <a:buSzPct val="55000"/>
              <a:buFont typeface="Wingdings" panose="05000000000000000000" pitchFamily="2" charset="2"/>
              <a:buChar char="Ø"/>
              <a:defRPr sz="3200">
                <a:solidFill>
                  <a:schemeClr val="bg1"/>
                </a:solidFill>
                <a:latin typeface="Arial" panose="020B0604020202020204" pitchFamily="34" charset="0"/>
              </a:defRPr>
            </a:lvl4pPr>
            <a:lvl5pPr marL="2057400" indent="-228600">
              <a:spcBef>
                <a:spcPct val="20000"/>
              </a:spcBef>
              <a:buSzPct val="55000"/>
              <a:buChar char="–"/>
              <a:defRPr sz="3200">
                <a:solidFill>
                  <a:schemeClr val="bg1"/>
                </a:solidFill>
                <a:latin typeface="Arial" panose="020B0604020202020204" pitchFamily="34" charset="0"/>
              </a:defRPr>
            </a:lvl5pPr>
            <a:lvl6pPr marL="25146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6pPr>
            <a:lvl7pPr marL="29718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7pPr>
            <a:lvl8pPr marL="34290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8pPr>
            <a:lvl9pPr marL="38862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9pPr>
          </a:lstStyle>
          <a:p>
            <a:pPr>
              <a:spcBef>
                <a:spcPct val="0"/>
              </a:spcBef>
              <a:buSzTx/>
              <a:buFontTx/>
              <a:buNone/>
            </a:pPr>
            <a:fld id="{21D0657A-5D61-4E71-9C1F-6C2C80904BE4}" type="slidenum">
              <a:rPr lang="en-US" altLang="en-US" sz="1400">
                <a:solidFill>
                  <a:srgbClr val="000000"/>
                </a:solidFill>
                <a:latin typeface="Times New Roman" panose="02020603050405020304" pitchFamily="18" charset="0"/>
              </a:rPr>
              <a:pPr>
                <a:spcBef>
                  <a:spcPct val="0"/>
                </a:spcBef>
                <a:buSzTx/>
                <a:buFontTx/>
                <a:buNone/>
              </a:pPr>
              <a:t>27</a:t>
            </a:fld>
            <a:endParaRPr lang="en-US" altLang="en-US" sz="1400">
              <a:solidFill>
                <a:srgbClr val="000000"/>
              </a:solidFill>
              <a:latin typeface="Times New Roman" panose="02020603050405020304" pitchFamily="18" charset="0"/>
            </a:endParaRPr>
          </a:p>
        </p:txBody>
      </p:sp>
      <p:sp>
        <p:nvSpPr>
          <p:cNvPr id="100355" name="Rectangle 2"/>
          <p:cNvSpPr>
            <a:spLocks noChangeArrowheads="1"/>
          </p:cNvSpPr>
          <p:nvPr/>
        </p:nvSpPr>
        <p:spPr bwMode="auto">
          <a:xfrm>
            <a:off x="822036" y="208865"/>
            <a:ext cx="10113819"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SzPct val="55000"/>
              <a:buChar char="•"/>
              <a:defRPr sz="3200">
                <a:solidFill>
                  <a:schemeClr val="bg1"/>
                </a:solidFill>
                <a:latin typeface="Arial" panose="020B0604020202020204" pitchFamily="34" charset="0"/>
              </a:defRPr>
            </a:lvl1pPr>
            <a:lvl2pPr marL="742950" indent="-285750">
              <a:spcBef>
                <a:spcPct val="20000"/>
              </a:spcBef>
              <a:buSzPct val="55000"/>
              <a:buFont typeface="Wingdings" panose="05000000000000000000" pitchFamily="2" charset="2"/>
              <a:buChar char="v"/>
              <a:defRPr sz="3200">
                <a:solidFill>
                  <a:schemeClr val="bg1"/>
                </a:solidFill>
                <a:latin typeface="Arial" panose="020B0604020202020204" pitchFamily="34" charset="0"/>
              </a:defRPr>
            </a:lvl2pPr>
            <a:lvl3pPr marL="1143000" indent="-228600">
              <a:spcBef>
                <a:spcPct val="20000"/>
              </a:spcBef>
              <a:buSzPct val="55000"/>
              <a:buFont typeface="Wingdings" panose="05000000000000000000" pitchFamily="2" charset="2"/>
              <a:buChar char="§"/>
              <a:defRPr sz="3200">
                <a:solidFill>
                  <a:schemeClr val="bg1"/>
                </a:solidFill>
                <a:latin typeface="Arial" panose="020B0604020202020204" pitchFamily="34" charset="0"/>
              </a:defRPr>
            </a:lvl3pPr>
            <a:lvl4pPr marL="1600200" indent="-228600">
              <a:spcBef>
                <a:spcPct val="20000"/>
              </a:spcBef>
              <a:buSzPct val="55000"/>
              <a:buFont typeface="Wingdings" panose="05000000000000000000" pitchFamily="2" charset="2"/>
              <a:buChar char="Ø"/>
              <a:defRPr sz="3200">
                <a:solidFill>
                  <a:schemeClr val="bg1"/>
                </a:solidFill>
                <a:latin typeface="Arial" panose="020B0604020202020204" pitchFamily="34" charset="0"/>
              </a:defRPr>
            </a:lvl4pPr>
            <a:lvl5pPr marL="2057400" indent="-228600">
              <a:spcBef>
                <a:spcPct val="20000"/>
              </a:spcBef>
              <a:buSzPct val="55000"/>
              <a:buChar char="–"/>
              <a:defRPr sz="3200">
                <a:solidFill>
                  <a:schemeClr val="bg1"/>
                </a:solidFill>
                <a:latin typeface="Arial" panose="020B0604020202020204" pitchFamily="34" charset="0"/>
              </a:defRPr>
            </a:lvl5pPr>
            <a:lvl6pPr marL="25146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6pPr>
            <a:lvl7pPr marL="29718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7pPr>
            <a:lvl8pPr marL="34290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8pPr>
            <a:lvl9pPr marL="38862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9pPr>
          </a:lstStyle>
          <a:p>
            <a:pPr algn="ctr" eaLnBrk="1" hangingPunct="1">
              <a:spcBef>
                <a:spcPct val="0"/>
              </a:spcBef>
              <a:buSzTx/>
              <a:buFontTx/>
              <a:buNone/>
            </a:pPr>
            <a:r>
              <a:rPr lang="en-US" altLang="en-US" sz="2800" b="1" dirty="0">
                <a:solidFill>
                  <a:srgbClr val="000000"/>
                </a:solidFill>
              </a:rPr>
              <a:t>Nitrate Levels Hit Record Highs in Two Des Moines Rivers</a:t>
            </a:r>
          </a:p>
          <a:p>
            <a:pPr>
              <a:spcBef>
                <a:spcPts val="600"/>
              </a:spcBef>
              <a:buSzTx/>
              <a:buNone/>
            </a:pPr>
            <a:endParaRPr lang="en-US" altLang="en-US" sz="1600" b="1" dirty="0">
              <a:solidFill>
                <a:srgbClr val="000000"/>
              </a:solidFill>
            </a:endParaRPr>
          </a:p>
          <a:p>
            <a:pPr>
              <a:spcBef>
                <a:spcPts val="600"/>
              </a:spcBef>
              <a:buSzTx/>
              <a:buNone/>
            </a:pPr>
            <a:r>
              <a:rPr lang="en-US" altLang="en-US" sz="1600" b="1" dirty="0">
                <a:solidFill>
                  <a:srgbClr val="000000"/>
                </a:solidFill>
              </a:rPr>
              <a:t>Nitrate levels at record highs in the Des Moines and Raccoon rivers have forced the Des Moines Water Works to again use its nitrate removal facility.  High nitrate levels "have required extraordinary efforts," the agency said. "Use of the nitrate removal facility is the last step available to maintain safe drinking water."</a:t>
            </a:r>
          </a:p>
          <a:p>
            <a:pPr>
              <a:spcBef>
                <a:spcPts val="600"/>
              </a:spcBef>
              <a:buSzTx/>
              <a:buNone/>
            </a:pPr>
            <a:r>
              <a:rPr lang="en-US" altLang="en-US" sz="1600" b="1" dirty="0">
                <a:solidFill>
                  <a:srgbClr val="000000"/>
                </a:solidFill>
              </a:rPr>
              <a:t>Higher concentrations of nitrates are more common in the spring, when excessive rain washes unused fertilizer from farm fields into streams.  The federal limit is 10 milligrams per liter nitrate in drinking water.  Current nitrate levels in the Raccoon River are 12.62 milligrams per liter, the agency said, and 11.63 milligrams per liter in the Des Moines River. With extensive treatment, the city's finished drinking water currently has a nitrate level of 8.79 milligrams per liter, the agency said.</a:t>
            </a:r>
          </a:p>
          <a:p>
            <a:pPr>
              <a:spcBef>
                <a:spcPts val="600"/>
              </a:spcBef>
              <a:buSzTx/>
              <a:buNone/>
            </a:pPr>
            <a:r>
              <a:rPr lang="en-US" altLang="en-US" sz="1600" b="1" dirty="0">
                <a:solidFill>
                  <a:srgbClr val="000000"/>
                </a:solidFill>
              </a:rPr>
              <a:t>"It is most likely that the wetter, milder temperatures this fall have contributed to the unusual movement of nitrate in the Raccoon and Des Moines rivers from a variety of sources," Rick Robinson of the Iowa Farm Bureau said. "Most reports from agronomists and co-ops are that only 25-50 percent of planned fall fertilizer was applied."</a:t>
            </a:r>
          </a:p>
        </p:txBody>
      </p:sp>
      <p:sp>
        <p:nvSpPr>
          <p:cNvPr id="100356" name="Line 3"/>
          <p:cNvSpPr>
            <a:spLocks noChangeShapeType="1"/>
          </p:cNvSpPr>
          <p:nvPr/>
        </p:nvSpPr>
        <p:spPr bwMode="auto">
          <a:xfrm>
            <a:off x="1560946" y="898382"/>
            <a:ext cx="85344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035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2064" y="4619625"/>
            <a:ext cx="2886075" cy="21653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035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6200" y="4619625"/>
            <a:ext cx="3233738"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4717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55000"/>
              <a:buChar char="•"/>
              <a:defRPr sz="3200">
                <a:solidFill>
                  <a:schemeClr val="bg1"/>
                </a:solidFill>
                <a:latin typeface="Arial" panose="020B0604020202020204" pitchFamily="34" charset="0"/>
              </a:defRPr>
            </a:lvl1pPr>
            <a:lvl2pPr marL="742950" indent="-285750">
              <a:spcBef>
                <a:spcPct val="20000"/>
              </a:spcBef>
              <a:buSzPct val="55000"/>
              <a:buFont typeface="Wingdings" panose="05000000000000000000" pitchFamily="2" charset="2"/>
              <a:buChar char="v"/>
              <a:defRPr sz="3200">
                <a:solidFill>
                  <a:schemeClr val="bg1"/>
                </a:solidFill>
                <a:latin typeface="Arial" panose="020B0604020202020204" pitchFamily="34" charset="0"/>
              </a:defRPr>
            </a:lvl2pPr>
            <a:lvl3pPr marL="1143000" indent="-228600">
              <a:spcBef>
                <a:spcPct val="20000"/>
              </a:spcBef>
              <a:buSzPct val="55000"/>
              <a:buFont typeface="Wingdings" panose="05000000000000000000" pitchFamily="2" charset="2"/>
              <a:buChar char="§"/>
              <a:defRPr sz="3200">
                <a:solidFill>
                  <a:schemeClr val="bg1"/>
                </a:solidFill>
                <a:latin typeface="Arial" panose="020B0604020202020204" pitchFamily="34" charset="0"/>
              </a:defRPr>
            </a:lvl3pPr>
            <a:lvl4pPr marL="1600200" indent="-228600">
              <a:spcBef>
                <a:spcPct val="20000"/>
              </a:spcBef>
              <a:buSzPct val="55000"/>
              <a:buFont typeface="Wingdings" panose="05000000000000000000" pitchFamily="2" charset="2"/>
              <a:buChar char="Ø"/>
              <a:defRPr sz="3200">
                <a:solidFill>
                  <a:schemeClr val="bg1"/>
                </a:solidFill>
                <a:latin typeface="Arial" panose="020B0604020202020204" pitchFamily="34" charset="0"/>
              </a:defRPr>
            </a:lvl4pPr>
            <a:lvl5pPr marL="2057400" indent="-228600">
              <a:spcBef>
                <a:spcPct val="20000"/>
              </a:spcBef>
              <a:buSzPct val="55000"/>
              <a:buChar char="–"/>
              <a:defRPr sz="3200">
                <a:solidFill>
                  <a:schemeClr val="bg1"/>
                </a:solidFill>
                <a:latin typeface="Arial" panose="020B0604020202020204" pitchFamily="34" charset="0"/>
              </a:defRPr>
            </a:lvl5pPr>
            <a:lvl6pPr marL="25146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6pPr>
            <a:lvl7pPr marL="29718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7pPr>
            <a:lvl8pPr marL="34290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8pPr>
            <a:lvl9pPr marL="38862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9pPr>
          </a:lstStyle>
          <a:p>
            <a:pPr>
              <a:spcBef>
                <a:spcPct val="0"/>
              </a:spcBef>
              <a:buSzTx/>
              <a:buFontTx/>
              <a:buNone/>
            </a:pPr>
            <a:fld id="{91B9AF43-BD8D-47DA-BF03-86886E7600CA}" type="slidenum">
              <a:rPr lang="en-US" altLang="en-US" sz="1400">
                <a:solidFill>
                  <a:srgbClr val="000000"/>
                </a:solidFill>
                <a:latin typeface="Times New Roman" panose="02020603050405020304" pitchFamily="18" charset="0"/>
              </a:rPr>
              <a:pPr>
                <a:spcBef>
                  <a:spcPct val="0"/>
                </a:spcBef>
                <a:buSzTx/>
                <a:buFontTx/>
                <a:buNone/>
              </a:pPr>
              <a:t>28</a:t>
            </a:fld>
            <a:endParaRPr lang="en-US" altLang="en-US" sz="1400">
              <a:solidFill>
                <a:srgbClr val="000000"/>
              </a:solidFill>
              <a:latin typeface="Times New Roman" panose="02020603050405020304" pitchFamily="18" charset="0"/>
            </a:endParaRPr>
          </a:p>
        </p:txBody>
      </p:sp>
      <p:pic>
        <p:nvPicPr>
          <p:cNvPr id="248835" name="Picture 2" descr="USA wsymbo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9738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752600" y="36195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r>
              <a:rPr lang="en-US" sz="3200" b="1" dirty="0">
                <a:solidFill>
                  <a:srgbClr val="003366"/>
                </a:solidFill>
              </a:rPr>
              <a:t>Nitrogen Balance – Mississippi Basin Inputs</a:t>
            </a:r>
          </a:p>
        </p:txBody>
      </p:sp>
      <p:pic>
        <p:nvPicPr>
          <p:cNvPr id="243715" name="Picture 3"/>
          <p:cNvPicPr>
            <a:picLocks noChangeAspect="1" noChangeArrowheads="1"/>
          </p:cNvPicPr>
          <p:nvPr/>
        </p:nvPicPr>
        <p:blipFill>
          <a:blip r:embed="rId3">
            <a:extLst>
              <a:ext uri="{28A0092B-C50C-407E-A947-70E740481C1C}">
                <a14:useLocalDpi xmlns:a14="http://schemas.microsoft.com/office/drawing/2010/main" val="0"/>
              </a:ext>
            </a:extLst>
          </a:blip>
          <a:srcRect l="3827" b="4431"/>
          <a:stretch>
            <a:fillRect/>
          </a:stretch>
        </p:blipFill>
        <p:spPr bwMode="auto">
          <a:xfrm>
            <a:off x="2057400" y="1066801"/>
            <a:ext cx="7772400" cy="542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6" name="Text Box 4"/>
          <p:cNvSpPr txBox="1">
            <a:spLocks noChangeArrowheads="1"/>
          </p:cNvSpPr>
          <p:nvPr/>
        </p:nvSpPr>
        <p:spPr bwMode="auto">
          <a:xfrm>
            <a:off x="8839200" y="652145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55000"/>
              <a:buChar char="•"/>
              <a:defRPr sz="3200">
                <a:solidFill>
                  <a:schemeClr val="bg1"/>
                </a:solidFill>
                <a:latin typeface="Arial" panose="020B0604020202020204" pitchFamily="34" charset="0"/>
              </a:defRPr>
            </a:lvl1pPr>
            <a:lvl2pPr marL="742950" indent="-285750">
              <a:spcBef>
                <a:spcPct val="20000"/>
              </a:spcBef>
              <a:buSzPct val="55000"/>
              <a:buFont typeface="Wingdings" panose="05000000000000000000" pitchFamily="2" charset="2"/>
              <a:buChar char="v"/>
              <a:defRPr sz="3200">
                <a:solidFill>
                  <a:schemeClr val="bg1"/>
                </a:solidFill>
                <a:latin typeface="Arial" panose="020B0604020202020204" pitchFamily="34" charset="0"/>
              </a:defRPr>
            </a:lvl2pPr>
            <a:lvl3pPr marL="1143000" indent="-228600">
              <a:spcBef>
                <a:spcPct val="20000"/>
              </a:spcBef>
              <a:buSzPct val="55000"/>
              <a:buFont typeface="Wingdings" panose="05000000000000000000" pitchFamily="2" charset="2"/>
              <a:buChar char="§"/>
              <a:defRPr sz="3200">
                <a:solidFill>
                  <a:schemeClr val="bg1"/>
                </a:solidFill>
                <a:latin typeface="Arial" panose="020B0604020202020204" pitchFamily="34" charset="0"/>
              </a:defRPr>
            </a:lvl3pPr>
            <a:lvl4pPr marL="1600200" indent="-228600">
              <a:spcBef>
                <a:spcPct val="20000"/>
              </a:spcBef>
              <a:buSzPct val="55000"/>
              <a:buFont typeface="Wingdings" panose="05000000000000000000" pitchFamily="2" charset="2"/>
              <a:buChar char="Ø"/>
              <a:defRPr sz="3200">
                <a:solidFill>
                  <a:schemeClr val="bg1"/>
                </a:solidFill>
                <a:latin typeface="Arial" panose="020B0604020202020204" pitchFamily="34" charset="0"/>
              </a:defRPr>
            </a:lvl4pPr>
            <a:lvl5pPr marL="2057400" indent="-228600">
              <a:spcBef>
                <a:spcPct val="20000"/>
              </a:spcBef>
              <a:buSzPct val="55000"/>
              <a:buChar char="–"/>
              <a:defRPr sz="3200">
                <a:solidFill>
                  <a:schemeClr val="bg1"/>
                </a:solidFill>
                <a:latin typeface="Arial" panose="020B0604020202020204" pitchFamily="34" charset="0"/>
              </a:defRPr>
            </a:lvl5pPr>
            <a:lvl6pPr marL="25146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6pPr>
            <a:lvl7pPr marL="29718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7pPr>
            <a:lvl8pPr marL="34290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8pPr>
            <a:lvl9pPr marL="38862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9pPr>
          </a:lstStyle>
          <a:p>
            <a:pPr>
              <a:spcBef>
                <a:spcPct val="50000"/>
              </a:spcBef>
              <a:buSzTx/>
              <a:buFontTx/>
              <a:buNone/>
            </a:pPr>
            <a:r>
              <a:rPr lang="en-US" altLang="en-US" sz="1600" b="1">
                <a:solidFill>
                  <a:srgbClr val="003366"/>
                </a:solidFill>
                <a:latin typeface="Verdana" panose="020B0604030504040204" pitchFamily="34" charset="0"/>
              </a:rPr>
              <a:t>Goolsby, et al</a:t>
            </a:r>
          </a:p>
        </p:txBody>
      </p:sp>
      <p:sp>
        <p:nvSpPr>
          <p:cNvPr id="243717" name="Line 5"/>
          <p:cNvSpPr>
            <a:spLocks noChangeShapeType="1"/>
          </p:cNvSpPr>
          <p:nvPr/>
        </p:nvSpPr>
        <p:spPr bwMode="auto">
          <a:xfrm flipH="1">
            <a:off x="3733800" y="3505200"/>
            <a:ext cx="228600" cy="1828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243718" name="Line 6"/>
          <p:cNvSpPr>
            <a:spLocks noChangeShapeType="1"/>
          </p:cNvSpPr>
          <p:nvPr/>
        </p:nvSpPr>
        <p:spPr bwMode="auto">
          <a:xfrm>
            <a:off x="1828800" y="817563"/>
            <a:ext cx="85344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p:cNvSpPr>
            <a:spLocks noGrp="1"/>
          </p:cNvSpPr>
          <p:nvPr>
            <p:ph type="sldNum" sz="quarter" idx="11"/>
          </p:nvPr>
        </p:nvSpPr>
        <p:spPr/>
        <p:txBody>
          <a:bodyPr/>
          <a:lstStyle/>
          <a:p>
            <a:pPr>
              <a:defRPr/>
            </a:pPr>
            <a:fld id="{FFFF456E-2452-404E-9705-92883EBD034C}" type="slidenum">
              <a:rPr lang="en-US" altLang="en-US" smtClean="0"/>
              <a:pPr>
                <a:defRPr/>
              </a:pPr>
              <a:t>29</a:t>
            </a:fld>
            <a:endParaRPr lang="en-US" altLang="en-US"/>
          </a:p>
        </p:txBody>
      </p:sp>
    </p:spTree>
    <p:extLst>
      <p:ext uri="{BB962C8B-B14F-4D97-AF65-F5344CB8AC3E}">
        <p14:creationId xmlns:p14="http://schemas.microsoft.com/office/powerpoint/2010/main" val="3086323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753" y="336267"/>
            <a:ext cx="10515600" cy="1325563"/>
          </a:xfrm>
        </p:spPr>
        <p:txBody>
          <a:bodyPr>
            <a:normAutofit/>
          </a:bodyPr>
          <a:lstStyle/>
          <a:p>
            <a:pPr algn="ctr"/>
            <a:r>
              <a:rPr lang="en-US" b="1" dirty="0"/>
              <a:t>Let’s follow N as it flows between Stocks              (= reservoirs or pools) in an agricultural system</a:t>
            </a:r>
          </a:p>
        </p:txBody>
      </p:sp>
      <p:sp>
        <p:nvSpPr>
          <p:cNvPr id="3" name="Title 1"/>
          <p:cNvSpPr txBox="1">
            <a:spLocks/>
          </p:cNvSpPr>
          <p:nvPr/>
        </p:nvSpPr>
        <p:spPr>
          <a:xfrm>
            <a:off x="824753" y="4928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p>
        </p:txBody>
      </p:sp>
      <p:sp>
        <p:nvSpPr>
          <p:cNvPr id="5" name="Rectangle 4"/>
          <p:cNvSpPr/>
          <p:nvPr/>
        </p:nvSpPr>
        <p:spPr>
          <a:xfrm>
            <a:off x="4827181" y="1975008"/>
            <a:ext cx="1403498" cy="711133"/>
          </a:xfrm>
          <a:prstGeom prst="rect">
            <a:avLst/>
          </a:prstGeom>
          <a:solidFill>
            <a:srgbClr val="B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Atmosphere</a:t>
            </a:r>
          </a:p>
          <a:p>
            <a:pPr algn="ctr"/>
            <a:r>
              <a:rPr lang="en-US" b="1" dirty="0">
                <a:solidFill>
                  <a:schemeClr val="tx1"/>
                </a:solidFill>
              </a:rPr>
              <a:t>N</a:t>
            </a:r>
            <a:r>
              <a:rPr lang="en-US" b="1" baseline="-25000" dirty="0">
                <a:solidFill>
                  <a:schemeClr val="tx1"/>
                </a:solidFill>
              </a:rPr>
              <a:t>2</a:t>
            </a:r>
          </a:p>
        </p:txBody>
      </p:sp>
    </p:spTree>
    <p:extLst>
      <p:ext uri="{BB962C8B-B14F-4D97-AF65-F5344CB8AC3E}">
        <p14:creationId xmlns:p14="http://schemas.microsoft.com/office/powerpoint/2010/main" val="1037336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hlinkClick r:id="rId2"/>
              </a:rPr>
              <a:t>http://www.noaa.gov/media-release/average-dead-zone-for-gulf-of-mexico-predicted</a:t>
            </a:r>
          </a:p>
          <a:p>
            <a:r>
              <a:rPr lang="en-US" dirty="0">
                <a:hlinkClick r:id="rId2"/>
              </a:rPr>
              <a:t>https://www.youtube.com/watch?v=rK_mEHqx7rw</a:t>
            </a:r>
            <a:endParaRPr lang="en-US" dirty="0"/>
          </a:p>
          <a:p>
            <a:endParaRPr lang="en-US" dirty="0"/>
          </a:p>
        </p:txBody>
      </p:sp>
    </p:spTree>
    <p:extLst>
      <p:ext uri="{BB962C8B-B14F-4D97-AF65-F5344CB8AC3E}">
        <p14:creationId xmlns:p14="http://schemas.microsoft.com/office/powerpoint/2010/main" val="1725349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1134623" y="377318"/>
            <a:ext cx="992275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55000"/>
              <a:buChar char="•"/>
              <a:defRPr sz="3200">
                <a:solidFill>
                  <a:schemeClr val="bg1"/>
                </a:solidFill>
                <a:latin typeface="Arial" panose="020B0604020202020204" pitchFamily="34" charset="0"/>
              </a:defRPr>
            </a:lvl1pPr>
            <a:lvl2pPr marL="742950" indent="-285750">
              <a:spcBef>
                <a:spcPct val="20000"/>
              </a:spcBef>
              <a:buSzPct val="55000"/>
              <a:buFont typeface="Wingdings" panose="05000000000000000000" pitchFamily="2" charset="2"/>
              <a:buChar char="v"/>
              <a:defRPr sz="3200">
                <a:solidFill>
                  <a:schemeClr val="bg1"/>
                </a:solidFill>
                <a:latin typeface="Arial" panose="020B0604020202020204" pitchFamily="34" charset="0"/>
              </a:defRPr>
            </a:lvl2pPr>
            <a:lvl3pPr marL="1143000" indent="-228600">
              <a:spcBef>
                <a:spcPct val="20000"/>
              </a:spcBef>
              <a:buSzPct val="55000"/>
              <a:buFont typeface="Wingdings" panose="05000000000000000000" pitchFamily="2" charset="2"/>
              <a:buChar char="§"/>
              <a:defRPr sz="3200">
                <a:solidFill>
                  <a:schemeClr val="bg1"/>
                </a:solidFill>
                <a:latin typeface="Arial" panose="020B0604020202020204" pitchFamily="34" charset="0"/>
              </a:defRPr>
            </a:lvl3pPr>
            <a:lvl4pPr marL="1600200" indent="-228600">
              <a:spcBef>
                <a:spcPct val="20000"/>
              </a:spcBef>
              <a:buSzPct val="55000"/>
              <a:buFont typeface="Wingdings" panose="05000000000000000000" pitchFamily="2" charset="2"/>
              <a:buChar char="Ø"/>
              <a:defRPr sz="3200">
                <a:solidFill>
                  <a:schemeClr val="bg1"/>
                </a:solidFill>
                <a:latin typeface="Arial" panose="020B0604020202020204" pitchFamily="34" charset="0"/>
              </a:defRPr>
            </a:lvl4pPr>
            <a:lvl5pPr marL="2057400" indent="-228600">
              <a:spcBef>
                <a:spcPct val="20000"/>
              </a:spcBef>
              <a:buSzPct val="55000"/>
              <a:buChar char="–"/>
              <a:defRPr sz="3200">
                <a:solidFill>
                  <a:schemeClr val="bg1"/>
                </a:solidFill>
                <a:latin typeface="Arial" panose="020B0604020202020204" pitchFamily="34" charset="0"/>
              </a:defRPr>
            </a:lvl5pPr>
            <a:lvl6pPr marL="25146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6pPr>
            <a:lvl7pPr marL="29718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7pPr>
            <a:lvl8pPr marL="34290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8pPr>
            <a:lvl9pPr marL="38862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9pPr>
          </a:lstStyle>
          <a:p>
            <a:pPr algn="ctr" eaLnBrk="1" hangingPunct="1">
              <a:spcBef>
                <a:spcPct val="0"/>
              </a:spcBef>
              <a:buSzTx/>
              <a:buFontTx/>
              <a:buNone/>
            </a:pPr>
            <a:r>
              <a:rPr lang="en-US" altLang="en-US" b="1" dirty="0">
                <a:solidFill>
                  <a:srgbClr val="000000"/>
                </a:solidFill>
              </a:rPr>
              <a:t>Sketch the mechanisms by which hypoxia is thought to occur within the Gulf of Mexico.</a:t>
            </a:r>
          </a:p>
          <a:p>
            <a:pPr algn="ctr" eaLnBrk="1" hangingPunct="1">
              <a:spcBef>
                <a:spcPct val="0"/>
              </a:spcBef>
              <a:buSzTx/>
              <a:buFontTx/>
              <a:buNone/>
            </a:pPr>
            <a:r>
              <a:rPr lang="en-US" altLang="en-US" b="1" dirty="0">
                <a:solidFill>
                  <a:srgbClr val="000000"/>
                </a:solidFill>
              </a:rPr>
              <a:t>2 pts </a:t>
            </a:r>
          </a:p>
        </p:txBody>
      </p:sp>
      <p:pic>
        <p:nvPicPr>
          <p:cNvPr id="7" name="Picture 6">
            <a:extLst>
              <a:ext uri="{FF2B5EF4-FFF2-40B4-BE49-F238E27FC236}">
                <a16:creationId xmlns:a16="http://schemas.microsoft.com/office/drawing/2014/main" id="{0A3BC406-9196-4875-B13D-685F027A7B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323" y="1347238"/>
            <a:ext cx="6865353" cy="5323736"/>
          </a:xfrm>
          <a:prstGeom prst="rect">
            <a:avLst/>
          </a:prstGeom>
        </p:spPr>
      </p:pic>
    </p:spTree>
    <p:extLst>
      <p:ext uri="{BB962C8B-B14F-4D97-AF65-F5344CB8AC3E}">
        <p14:creationId xmlns:p14="http://schemas.microsoft.com/office/powerpoint/2010/main" val="1681452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Ca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813" y="627062"/>
            <a:ext cx="8466138" cy="623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3" name="Rectangle 3"/>
          <p:cNvSpPr>
            <a:spLocks noChangeArrowheads="1"/>
          </p:cNvSpPr>
          <p:nvPr/>
        </p:nvSpPr>
        <p:spPr bwMode="auto">
          <a:xfrm>
            <a:off x="2060576" y="430214"/>
            <a:ext cx="8207375" cy="597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55000"/>
              <a:buChar char="•"/>
              <a:defRPr sz="3200">
                <a:solidFill>
                  <a:schemeClr val="bg1"/>
                </a:solidFill>
                <a:latin typeface="Arial" panose="020B0604020202020204" pitchFamily="34" charset="0"/>
              </a:defRPr>
            </a:lvl1pPr>
            <a:lvl2pPr marL="742950" indent="-285750">
              <a:spcBef>
                <a:spcPct val="20000"/>
              </a:spcBef>
              <a:buSzPct val="55000"/>
              <a:buFont typeface="Wingdings" panose="05000000000000000000" pitchFamily="2" charset="2"/>
              <a:buChar char="v"/>
              <a:defRPr sz="3200">
                <a:solidFill>
                  <a:schemeClr val="bg1"/>
                </a:solidFill>
                <a:latin typeface="Arial" panose="020B0604020202020204" pitchFamily="34" charset="0"/>
              </a:defRPr>
            </a:lvl2pPr>
            <a:lvl3pPr marL="1143000" indent="-228600">
              <a:spcBef>
                <a:spcPct val="20000"/>
              </a:spcBef>
              <a:buSzPct val="55000"/>
              <a:buFont typeface="Wingdings" panose="05000000000000000000" pitchFamily="2" charset="2"/>
              <a:buChar char="§"/>
              <a:defRPr sz="3200">
                <a:solidFill>
                  <a:schemeClr val="bg1"/>
                </a:solidFill>
                <a:latin typeface="Arial" panose="020B0604020202020204" pitchFamily="34" charset="0"/>
              </a:defRPr>
            </a:lvl3pPr>
            <a:lvl4pPr marL="1600200" indent="-228600">
              <a:spcBef>
                <a:spcPct val="20000"/>
              </a:spcBef>
              <a:buSzPct val="55000"/>
              <a:buFont typeface="Wingdings" panose="05000000000000000000" pitchFamily="2" charset="2"/>
              <a:buChar char="Ø"/>
              <a:defRPr sz="3200">
                <a:solidFill>
                  <a:schemeClr val="bg1"/>
                </a:solidFill>
                <a:latin typeface="Arial" panose="020B0604020202020204" pitchFamily="34" charset="0"/>
              </a:defRPr>
            </a:lvl4pPr>
            <a:lvl5pPr marL="2057400" indent="-228600">
              <a:spcBef>
                <a:spcPct val="20000"/>
              </a:spcBef>
              <a:buSzPct val="55000"/>
              <a:buChar char="–"/>
              <a:defRPr sz="3200">
                <a:solidFill>
                  <a:schemeClr val="bg1"/>
                </a:solidFill>
                <a:latin typeface="Arial" panose="020B0604020202020204" pitchFamily="34" charset="0"/>
              </a:defRPr>
            </a:lvl5pPr>
            <a:lvl6pPr marL="25146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6pPr>
            <a:lvl7pPr marL="29718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7pPr>
            <a:lvl8pPr marL="34290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8pPr>
            <a:lvl9pPr marL="38862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9pPr>
          </a:lstStyle>
          <a:p>
            <a:pPr eaLnBrk="1" hangingPunct="1">
              <a:spcBef>
                <a:spcPct val="0"/>
              </a:spcBef>
              <a:buSzTx/>
              <a:buFontTx/>
              <a:buNone/>
            </a:pPr>
            <a:endParaRPr lang="en-US" altLang="en-US" b="1">
              <a:solidFill>
                <a:srgbClr val="000000"/>
              </a:solidFill>
            </a:endParaRPr>
          </a:p>
        </p:txBody>
      </p:sp>
    </p:spTree>
    <p:extLst>
      <p:ext uri="{BB962C8B-B14F-4D97-AF65-F5344CB8AC3E}">
        <p14:creationId xmlns:p14="http://schemas.microsoft.com/office/powerpoint/2010/main" val="1738772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11"/>
          <p:cNvSpPr>
            <a:spLocks noChangeArrowheads="1"/>
          </p:cNvSpPr>
          <p:nvPr/>
        </p:nvSpPr>
        <p:spPr bwMode="auto">
          <a:xfrm>
            <a:off x="2497138" y="330200"/>
            <a:ext cx="7340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SzPct val="55000"/>
              <a:buChar char="•"/>
              <a:defRPr sz="3200">
                <a:solidFill>
                  <a:schemeClr val="bg1"/>
                </a:solidFill>
                <a:latin typeface="Arial" panose="020B0604020202020204" pitchFamily="34" charset="0"/>
              </a:defRPr>
            </a:lvl1pPr>
            <a:lvl2pPr marL="742950" indent="-285750">
              <a:spcBef>
                <a:spcPct val="20000"/>
              </a:spcBef>
              <a:buSzPct val="55000"/>
              <a:buFont typeface="Wingdings" panose="05000000000000000000" pitchFamily="2" charset="2"/>
              <a:buChar char="v"/>
              <a:defRPr sz="3200">
                <a:solidFill>
                  <a:schemeClr val="bg1"/>
                </a:solidFill>
                <a:latin typeface="Arial" panose="020B0604020202020204" pitchFamily="34" charset="0"/>
              </a:defRPr>
            </a:lvl2pPr>
            <a:lvl3pPr marL="1143000" indent="-228600">
              <a:spcBef>
                <a:spcPct val="20000"/>
              </a:spcBef>
              <a:buSzPct val="55000"/>
              <a:buFont typeface="Wingdings" panose="05000000000000000000" pitchFamily="2" charset="2"/>
              <a:buChar char="§"/>
              <a:defRPr sz="3200">
                <a:solidFill>
                  <a:schemeClr val="bg1"/>
                </a:solidFill>
                <a:latin typeface="Arial" panose="020B0604020202020204" pitchFamily="34" charset="0"/>
              </a:defRPr>
            </a:lvl3pPr>
            <a:lvl4pPr marL="1600200" indent="-228600">
              <a:spcBef>
                <a:spcPct val="20000"/>
              </a:spcBef>
              <a:buSzPct val="55000"/>
              <a:buFont typeface="Wingdings" panose="05000000000000000000" pitchFamily="2" charset="2"/>
              <a:buChar char="Ø"/>
              <a:defRPr sz="3200">
                <a:solidFill>
                  <a:schemeClr val="bg1"/>
                </a:solidFill>
                <a:latin typeface="Arial" panose="020B0604020202020204" pitchFamily="34" charset="0"/>
              </a:defRPr>
            </a:lvl4pPr>
            <a:lvl5pPr marL="2057400" indent="-228600">
              <a:spcBef>
                <a:spcPct val="20000"/>
              </a:spcBef>
              <a:buSzPct val="55000"/>
              <a:buChar char="–"/>
              <a:defRPr sz="3200">
                <a:solidFill>
                  <a:schemeClr val="bg1"/>
                </a:solidFill>
                <a:latin typeface="Arial" panose="020B0604020202020204" pitchFamily="34" charset="0"/>
              </a:defRPr>
            </a:lvl5pPr>
            <a:lvl6pPr marL="25146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6pPr>
            <a:lvl7pPr marL="29718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7pPr>
            <a:lvl8pPr marL="34290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8pPr>
            <a:lvl9pPr marL="38862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9pPr>
          </a:lstStyle>
          <a:p>
            <a:pPr algn="ctr" eaLnBrk="1" hangingPunct="1">
              <a:spcBef>
                <a:spcPct val="0"/>
              </a:spcBef>
              <a:buSzTx/>
              <a:buFontTx/>
              <a:buNone/>
            </a:pPr>
            <a:r>
              <a:rPr lang="en-US" altLang="en-US" b="1">
                <a:solidFill>
                  <a:srgbClr val="003366"/>
                </a:solidFill>
              </a:rPr>
              <a:t>Extent of Hypoxia in the Gulf</a:t>
            </a:r>
          </a:p>
        </p:txBody>
      </p:sp>
      <p:sp>
        <p:nvSpPr>
          <p:cNvPr id="263171" name="Line 12"/>
          <p:cNvSpPr>
            <a:spLocks noChangeShapeType="1"/>
          </p:cNvSpPr>
          <p:nvPr/>
        </p:nvSpPr>
        <p:spPr bwMode="auto">
          <a:xfrm>
            <a:off x="1828800" y="777875"/>
            <a:ext cx="85344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3172" name="Rectangle 13"/>
          <p:cNvSpPr>
            <a:spLocks noChangeArrowheads="1"/>
          </p:cNvSpPr>
          <p:nvPr/>
        </p:nvSpPr>
        <p:spPr bwMode="auto">
          <a:xfrm>
            <a:off x="1524000" y="6114370"/>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SzPct val="55000"/>
              <a:buChar char="•"/>
              <a:defRPr sz="3200">
                <a:solidFill>
                  <a:schemeClr val="bg1"/>
                </a:solidFill>
                <a:latin typeface="Arial" panose="020B0604020202020204" pitchFamily="34" charset="0"/>
              </a:defRPr>
            </a:lvl1pPr>
            <a:lvl2pPr marL="742950" indent="-285750">
              <a:spcBef>
                <a:spcPct val="20000"/>
              </a:spcBef>
              <a:buSzPct val="55000"/>
              <a:buFont typeface="Wingdings" panose="05000000000000000000" pitchFamily="2" charset="2"/>
              <a:buChar char="v"/>
              <a:defRPr sz="3200">
                <a:solidFill>
                  <a:schemeClr val="bg1"/>
                </a:solidFill>
                <a:latin typeface="Arial" panose="020B0604020202020204" pitchFamily="34" charset="0"/>
              </a:defRPr>
            </a:lvl2pPr>
            <a:lvl3pPr marL="1143000" indent="-228600">
              <a:spcBef>
                <a:spcPct val="20000"/>
              </a:spcBef>
              <a:buSzPct val="55000"/>
              <a:buFont typeface="Wingdings" panose="05000000000000000000" pitchFamily="2" charset="2"/>
              <a:buChar char="§"/>
              <a:defRPr sz="3200">
                <a:solidFill>
                  <a:schemeClr val="bg1"/>
                </a:solidFill>
                <a:latin typeface="Arial" panose="020B0604020202020204" pitchFamily="34" charset="0"/>
              </a:defRPr>
            </a:lvl3pPr>
            <a:lvl4pPr marL="1600200" indent="-228600">
              <a:spcBef>
                <a:spcPct val="20000"/>
              </a:spcBef>
              <a:buSzPct val="55000"/>
              <a:buFont typeface="Wingdings" panose="05000000000000000000" pitchFamily="2" charset="2"/>
              <a:buChar char="Ø"/>
              <a:defRPr sz="3200">
                <a:solidFill>
                  <a:schemeClr val="bg1"/>
                </a:solidFill>
                <a:latin typeface="Arial" panose="020B0604020202020204" pitchFamily="34" charset="0"/>
              </a:defRPr>
            </a:lvl4pPr>
            <a:lvl5pPr marL="2057400" indent="-228600">
              <a:spcBef>
                <a:spcPct val="20000"/>
              </a:spcBef>
              <a:buSzPct val="55000"/>
              <a:buChar char="–"/>
              <a:defRPr sz="3200">
                <a:solidFill>
                  <a:schemeClr val="bg1"/>
                </a:solidFill>
                <a:latin typeface="Arial" panose="020B0604020202020204" pitchFamily="34" charset="0"/>
              </a:defRPr>
            </a:lvl5pPr>
            <a:lvl6pPr marL="25146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6pPr>
            <a:lvl7pPr marL="29718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7pPr>
            <a:lvl8pPr marL="34290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8pPr>
            <a:lvl9pPr marL="38862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9pPr>
          </a:lstStyle>
          <a:p>
            <a:pPr algn="ctr">
              <a:spcBef>
                <a:spcPct val="0"/>
              </a:spcBef>
              <a:buSzTx/>
              <a:buFontTx/>
              <a:buNone/>
            </a:pPr>
            <a:r>
              <a:rPr lang="en-US" altLang="en-US" sz="2800" b="1" dirty="0">
                <a:solidFill>
                  <a:srgbClr val="003366"/>
                </a:solidFill>
                <a:latin typeface="Verdana" panose="020B0604030504040204" pitchFamily="34" charset="0"/>
              </a:rPr>
              <a:t>Predicted for 2018: ~the size of Connecticut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983910"/>
            <a:ext cx="10058400" cy="4924425"/>
          </a:xfrm>
          <a:prstGeom prst="rect">
            <a:avLst/>
          </a:prstGeom>
        </p:spPr>
      </p:pic>
    </p:spTree>
    <p:extLst>
      <p:ext uri="{BB962C8B-B14F-4D97-AF65-F5344CB8AC3E}">
        <p14:creationId xmlns:p14="http://schemas.microsoft.com/office/powerpoint/2010/main" val="986441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55000"/>
              <a:buChar char="•"/>
              <a:defRPr sz="3200">
                <a:solidFill>
                  <a:schemeClr val="bg1"/>
                </a:solidFill>
                <a:latin typeface="Arial" panose="020B0604020202020204" pitchFamily="34" charset="0"/>
              </a:defRPr>
            </a:lvl1pPr>
            <a:lvl2pPr marL="742950" indent="-285750">
              <a:spcBef>
                <a:spcPct val="20000"/>
              </a:spcBef>
              <a:buSzPct val="55000"/>
              <a:buFont typeface="Wingdings" panose="05000000000000000000" pitchFamily="2" charset="2"/>
              <a:buChar char="v"/>
              <a:defRPr sz="3200">
                <a:solidFill>
                  <a:schemeClr val="bg1"/>
                </a:solidFill>
                <a:latin typeface="Arial" panose="020B0604020202020204" pitchFamily="34" charset="0"/>
              </a:defRPr>
            </a:lvl2pPr>
            <a:lvl3pPr marL="1143000" indent="-228600">
              <a:spcBef>
                <a:spcPct val="20000"/>
              </a:spcBef>
              <a:buSzPct val="55000"/>
              <a:buFont typeface="Wingdings" panose="05000000000000000000" pitchFamily="2" charset="2"/>
              <a:buChar char="§"/>
              <a:defRPr sz="3200">
                <a:solidFill>
                  <a:schemeClr val="bg1"/>
                </a:solidFill>
                <a:latin typeface="Arial" panose="020B0604020202020204" pitchFamily="34" charset="0"/>
              </a:defRPr>
            </a:lvl3pPr>
            <a:lvl4pPr marL="1600200" indent="-228600">
              <a:spcBef>
                <a:spcPct val="20000"/>
              </a:spcBef>
              <a:buSzPct val="55000"/>
              <a:buFont typeface="Wingdings" panose="05000000000000000000" pitchFamily="2" charset="2"/>
              <a:buChar char="Ø"/>
              <a:defRPr sz="3200">
                <a:solidFill>
                  <a:schemeClr val="bg1"/>
                </a:solidFill>
                <a:latin typeface="Arial" panose="020B0604020202020204" pitchFamily="34" charset="0"/>
              </a:defRPr>
            </a:lvl4pPr>
            <a:lvl5pPr marL="2057400" indent="-228600">
              <a:spcBef>
                <a:spcPct val="20000"/>
              </a:spcBef>
              <a:buSzPct val="55000"/>
              <a:buChar char="–"/>
              <a:defRPr sz="3200">
                <a:solidFill>
                  <a:schemeClr val="bg1"/>
                </a:solidFill>
                <a:latin typeface="Arial" panose="020B0604020202020204" pitchFamily="34" charset="0"/>
              </a:defRPr>
            </a:lvl5pPr>
            <a:lvl6pPr marL="25146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6pPr>
            <a:lvl7pPr marL="29718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7pPr>
            <a:lvl8pPr marL="34290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8pPr>
            <a:lvl9pPr marL="38862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9pPr>
          </a:lstStyle>
          <a:p>
            <a:pPr>
              <a:spcBef>
                <a:spcPct val="0"/>
              </a:spcBef>
              <a:buSzTx/>
              <a:buFontTx/>
              <a:buNone/>
            </a:pPr>
            <a:fld id="{FB7C0C16-48E6-489D-81ED-DDEFDBB412C6}" type="slidenum">
              <a:rPr lang="en-US" altLang="en-US" sz="1400">
                <a:solidFill>
                  <a:srgbClr val="000000"/>
                </a:solidFill>
                <a:latin typeface="Times New Roman" panose="02020603050405020304" pitchFamily="18" charset="0"/>
              </a:rPr>
              <a:pPr>
                <a:spcBef>
                  <a:spcPct val="0"/>
                </a:spcBef>
                <a:buSzTx/>
                <a:buFontTx/>
                <a:buNone/>
              </a:pPr>
              <a:t>34</a:t>
            </a:fld>
            <a:endParaRPr lang="en-US" altLang="en-US" sz="1400">
              <a:solidFill>
                <a:srgbClr val="000000"/>
              </a:solidFill>
              <a:latin typeface="Times New Roman" panose="02020603050405020304" pitchFamily="18" charset="0"/>
            </a:endParaRPr>
          </a:p>
        </p:txBody>
      </p:sp>
      <p:pic>
        <p:nvPicPr>
          <p:cNvPr id="2662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7025" y="238126"/>
            <a:ext cx="8974138" cy="62531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332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4"/>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314325" y="331788"/>
            <a:ext cx="7839075" cy="61928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7BF7F1A3-BDA3-4571-AAF5-C00CBBEF0636}" type="slidenum">
              <a:rPr lang="en-US" altLang="en-US" smtClean="0"/>
              <a:pPr>
                <a:defRPr/>
              </a:pPr>
              <a:t>35</a:t>
            </a:fld>
            <a:endParaRPr lang="en-US" altLang="en-US"/>
          </a:p>
        </p:txBody>
      </p:sp>
      <p:sp>
        <p:nvSpPr>
          <p:cNvPr id="3" name="TextBox 2">
            <a:extLst>
              <a:ext uri="{FF2B5EF4-FFF2-40B4-BE49-F238E27FC236}">
                <a16:creationId xmlns:a16="http://schemas.microsoft.com/office/drawing/2014/main" id="{D2BC4B96-A0B7-43DA-8F37-854C7FF7A711}"/>
              </a:ext>
            </a:extLst>
          </p:cNvPr>
          <p:cNvSpPr txBox="1"/>
          <p:nvPr/>
        </p:nvSpPr>
        <p:spPr>
          <a:xfrm>
            <a:off x="8550876" y="3584023"/>
            <a:ext cx="2817340" cy="954107"/>
          </a:xfrm>
          <a:prstGeom prst="rect">
            <a:avLst/>
          </a:prstGeom>
          <a:noFill/>
        </p:spPr>
        <p:txBody>
          <a:bodyPr wrap="square" rtlCol="0">
            <a:spAutoFit/>
          </a:bodyPr>
          <a:lstStyle/>
          <a:p>
            <a:r>
              <a:rPr lang="en-US" sz="2800" dirty="0">
                <a:hlinkClick r:id="rId4"/>
              </a:rPr>
              <a:t>https://www.epa.gov/ms-htf</a:t>
            </a:r>
            <a:endParaRPr lang="en-US" sz="2800" dirty="0"/>
          </a:p>
        </p:txBody>
      </p:sp>
      <p:sp>
        <p:nvSpPr>
          <p:cNvPr id="4" name="TextBox 3">
            <a:extLst>
              <a:ext uri="{FF2B5EF4-FFF2-40B4-BE49-F238E27FC236}">
                <a16:creationId xmlns:a16="http://schemas.microsoft.com/office/drawing/2014/main" id="{EE332F76-BCC7-4BE8-B2EE-B44026A6C288}"/>
              </a:ext>
            </a:extLst>
          </p:cNvPr>
          <p:cNvSpPr txBox="1"/>
          <p:nvPr/>
        </p:nvSpPr>
        <p:spPr>
          <a:xfrm>
            <a:off x="8550876" y="1458096"/>
            <a:ext cx="3089189" cy="1815882"/>
          </a:xfrm>
          <a:prstGeom prst="rect">
            <a:avLst/>
          </a:prstGeom>
          <a:noFill/>
        </p:spPr>
        <p:txBody>
          <a:bodyPr wrap="square" rtlCol="0">
            <a:spAutoFit/>
          </a:bodyPr>
          <a:lstStyle/>
          <a:p>
            <a:r>
              <a:rPr lang="en-US" sz="2800" dirty="0"/>
              <a:t>For more information, visit the Gulf Hypoxia website:</a:t>
            </a:r>
          </a:p>
        </p:txBody>
      </p:sp>
    </p:spTree>
    <p:extLst>
      <p:ext uri="{BB962C8B-B14F-4D97-AF65-F5344CB8AC3E}">
        <p14:creationId xmlns:p14="http://schemas.microsoft.com/office/powerpoint/2010/main" val="1138558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010" y="199868"/>
            <a:ext cx="10853057" cy="1325563"/>
          </a:xfrm>
        </p:spPr>
        <p:txBody>
          <a:bodyPr>
            <a:normAutofit/>
          </a:bodyPr>
          <a:lstStyle/>
          <a:p>
            <a:r>
              <a:rPr lang="en-US" sz="4000" b="1" dirty="0"/>
              <a:t>Visit the </a:t>
            </a:r>
            <a:r>
              <a:rPr lang="en-US" altLang="en-US" sz="4000" b="1" dirty="0"/>
              <a:t>Iowa Nutrient Reduction Strategy website</a:t>
            </a:r>
            <a:r>
              <a:rPr lang="en-US" sz="4000" b="1" dirty="0"/>
              <a:t> </a:t>
            </a:r>
          </a:p>
        </p:txBody>
      </p:sp>
      <p:sp>
        <p:nvSpPr>
          <p:cNvPr id="30105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55000"/>
              <a:buChar char="•"/>
              <a:defRPr sz="3200">
                <a:solidFill>
                  <a:schemeClr val="bg1"/>
                </a:solidFill>
                <a:latin typeface="Arial" panose="020B0604020202020204" pitchFamily="34" charset="0"/>
              </a:defRPr>
            </a:lvl1pPr>
            <a:lvl2pPr marL="742950" indent="-285750">
              <a:spcBef>
                <a:spcPct val="20000"/>
              </a:spcBef>
              <a:buSzPct val="55000"/>
              <a:buFont typeface="Wingdings" panose="05000000000000000000" pitchFamily="2" charset="2"/>
              <a:buChar char="v"/>
              <a:defRPr sz="3200">
                <a:solidFill>
                  <a:schemeClr val="bg1"/>
                </a:solidFill>
                <a:latin typeface="Arial" panose="020B0604020202020204" pitchFamily="34" charset="0"/>
              </a:defRPr>
            </a:lvl2pPr>
            <a:lvl3pPr marL="1143000" indent="-228600">
              <a:spcBef>
                <a:spcPct val="20000"/>
              </a:spcBef>
              <a:buSzPct val="55000"/>
              <a:buFont typeface="Wingdings" panose="05000000000000000000" pitchFamily="2" charset="2"/>
              <a:buChar char="§"/>
              <a:defRPr sz="3200">
                <a:solidFill>
                  <a:schemeClr val="bg1"/>
                </a:solidFill>
                <a:latin typeface="Arial" panose="020B0604020202020204" pitchFamily="34" charset="0"/>
              </a:defRPr>
            </a:lvl3pPr>
            <a:lvl4pPr marL="1600200" indent="-228600">
              <a:spcBef>
                <a:spcPct val="20000"/>
              </a:spcBef>
              <a:buSzPct val="55000"/>
              <a:buFont typeface="Wingdings" panose="05000000000000000000" pitchFamily="2" charset="2"/>
              <a:buChar char="Ø"/>
              <a:defRPr sz="3200">
                <a:solidFill>
                  <a:schemeClr val="bg1"/>
                </a:solidFill>
                <a:latin typeface="Arial" panose="020B0604020202020204" pitchFamily="34" charset="0"/>
              </a:defRPr>
            </a:lvl4pPr>
            <a:lvl5pPr marL="2057400" indent="-228600">
              <a:spcBef>
                <a:spcPct val="20000"/>
              </a:spcBef>
              <a:buSzPct val="55000"/>
              <a:buChar char="–"/>
              <a:defRPr sz="3200">
                <a:solidFill>
                  <a:schemeClr val="bg1"/>
                </a:solidFill>
                <a:latin typeface="Arial" panose="020B0604020202020204" pitchFamily="34" charset="0"/>
              </a:defRPr>
            </a:lvl5pPr>
            <a:lvl6pPr marL="25146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6pPr>
            <a:lvl7pPr marL="29718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7pPr>
            <a:lvl8pPr marL="34290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8pPr>
            <a:lvl9pPr marL="3886200" indent="-228600" eaLnBrk="0" fontAlgn="base" hangingPunct="0">
              <a:spcBef>
                <a:spcPct val="20000"/>
              </a:spcBef>
              <a:spcAft>
                <a:spcPct val="0"/>
              </a:spcAft>
              <a:buSzPct val="55000"/>
              <a:buChar char="–"/>
              <a:defRPr sz="3200">
                <a:solidFill>
                  <a:schemeClr val="bg1"/>
                </a:solidFill>
                <a:latin typeface="Arial" panose="020B0604020202020204" pitchFamily="34" charset="0"/>
              </a:defRPr>
            </a:lvl9pPr>
          </a:lstStyle>
          <a:p>
            <a:pPr>
              <a:spcBef>
                <a:spcPct val="0"/>
              </a:spcBef>
              <a:buSzTx/>
              <a:buFontTx/>
              <a:buNone/>
            </a:pPr>
            <a:fld id="{4B0B7412-46C1-43D4-8204-5AFD5EFB023B}" type="slidenum">
              <a:rPr lang="en-US" altLang="en-US" sz="1400">
                <a:solidFill>
                  <a:srgbClr val="000000"/>
                </a:solidFill>
                <a:latin typeface="Times New Roman" panose="02020603050405020304" pitchFamily="18" charset="0"/>
              </a:rPr>
              <a:pPr>
                <a:spcBef>
                  <a:spcPct val="0"/>
                </a:spcBef>
                <a:buSzTx/>
                <a:buFontTx/>
                <a:buNone/>
              </a:pPr>
              <a:t>36</a:t>
            </a:fld>
            <a:endParaRPr lang="en-US" altLang="en-US" sz="1400">
              <a:solidFill>
                <a:srgbClr val="000000"/>
              </a:solidFill>
              <a:latin typeface="Times New Roman" panose="02020603050405020304" pitchFamily="18" charset="0"/>
            </a:endParaRPr>
          </a:p>
        </p:txBody>
      </p:sp>
      <p:pic>
        <p:nvPicPr>
          <p:cNvPr id="301059" name="Picture 4"/>
          <p:cNvPicPr>
            <a:picLocks noChangeAspect="1" noChangeArrowheads="1"/>
          </p:cNvPicPr>
          <p:nvPr/>
        </p:nvPicPr>
        <p:blipFill>
          <a:blip r:embed="rId2">
            <a:extLst>
              <a:ext uri="{28A0092B-C50C-407E-A947-70E740481C1C}">
                <a14:useLocalDpi xmlns:a14="http://schemas.microsoft.com/office/drawing/2010/main" val="0"/>
              </a:ext>
            </a:extLst>
          </a:blip>
          <a:srcRect l="18832" t="14711" r="20000" b="32024"/>
          <a:stretch>
            <a:fillRect/>
          </a:stretch>
        </p:blipFill>
        <p:spPr bwMode="auto">
          <a:xfrm>
            <a:off x="1600200" y="1440274"/>
            <a:ext cx="8956675" cy="43878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1060" name="Rectangle 2"/>
          <p:cNvSpPr>
            <a:spLocks noChangeArrowheads="1"/>
          </p:cNvSpPr>
          <p:nvPr/>
        </p:nvSpPr>
        <p:spPr bwMode="auto">
          <a:xfrm>
            <a:off x="3074194" y="5828124"/>
            <a:ext cx="6008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pPr algn="ctr" eaLnBrk="1" hangingPunct="1"/>
            <a:r>
              <a:rPr lang="en-US" altLang="en-US" b="1" i="0" dirty="0">
                <a:solidFill>
                  <a:srgbClr val="000000"/>
                </a:solidFill>
                <a:latin typeface="Arial" panose="020B0604020202020204" pitchFamily="34" charset="0"/>
              </a:rPr>
              <a:t>www.nutrientstrategy.iastate.edu</a:t>
            </a:r>
          </a:p>
        </p:txBody>
      </p:sp>
    </p:spTree>
    <p:extLst>
      <p:ext uri="{BB962C8B-B14F-4D97-AF65-F5344CB8AC3E}">
        <p14:creationId xmlns:p14="http://schemas.microsoft.com/office/powerpoint/2010/main" val="12415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04" y="6363"/>
            <a:ext cx="10515600" cy="1325563"/>
          </a:xfrm>
        </p:spPr>
        <p:txBody>
          <a:bodyPr/>
          <a:lstStyle/>
          <a:p>
            <a:pPr algn="ctr"/>
            <a:r>
              <a:rPr lang="en-US" b="1" dirty="0"/>
              <a:t>Stocks and Flows in the N Cycle</a:t>
            </a:r>
          </a:p>
        </p:txBody>
      </p:sp>
      <p:sp>
        <p:nvSpPr>
          <p:cNvPr id="3" name="Title 1"/>
          <p:cNvSpPr txBox="1">
            <a:spLocks/>
          </p:cNvSpPr>
          <p:nvPr/>
        </p:nvSpPr>
        <p:spPr>
          <a:xfrm>
            <a:off x="824753" y="4928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p>
        </p:txBody>
      </p:sp>
      <p:grpSp>
        <p:nvGrpSpPr>
          <p:cNvPr id="4" name="Group 3"/>
          <p:cNvGrpSpPr/>
          <p:nvPr/>
        </p:nvGrpSpPr>
        <p:grpSpPr>
          <a:xfrm>
            <a:off x="123004" y="1259021"/>
            <a:ext cx="6161463" cy="3105789"/>
            <a:chOff x="123004" y="1221951"/>
            <a:chExt cx="6161463" cy="3105789"/>
          </a:xfrm>
        </p:grpSpPr>
        <p:sp>
          <p:nvSpPr>
            <p:cNvPr id="5" name="Rectangle 4"/>
            <p:cNvSpPr/>
            <p:nvPr/>
          </p:nvSpPr>
          <p:spPr>
            <a:xfrm>
              <a:off x="4827181" y="1937938"/>
              <a:ext cx="1403498" cy="711133"/>
            </a:xfrm>
            <a:prstGeom prst="rect">
              <a:avLst/>
            </a:prstGeom>
            <a:solidFill>
              <a:srgbClr val="B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Atmosphere</a:t>
              </a:r>
            </a:p>
            <a:p>
              <a:pPr algn="ctr"/>
              <a:r>
                <a:rPr lang="en-US" b="1" dirty="0">
                  <a:solidFill>
                    <a:schemeClr val="tx1"/>
                  </a:solidFill>
                </a:rPr>
                <a:t>N</a:t>
              </a:r>
              <a:r>
                <a:rPr lang="en-US" b="1" baseline="-25000" dirty="0">
                  <a:solidFill>
                    <a:schemeClr val="tx1"/>
                  </a:solidFill>
                </a:rPr>
                <a:t>2</a:t>
              </a:r>
            </a:p>
          </p:txBody>
        </p:sp>
        <p:sp>
          <p:nvSpPr>
            <p:cNvPr id="6" name="Rectangle 5"/>
            <p:cNvSpPr/>
            <p:nvPr/>
          </p:nvSpPr>
          <p:spPr>
            <a:xfrm>
              <a:off x="4880969" y="3483203"/>
              <a:ext cx="1403498" cy="844537"/>
            </a:xfrm>
            <a:prstGeom prst="rect">
              <a:avLst/>
            </a:prstGeom>
            <a:solidFill>
              <a:srgbClr val="FDD5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Soil Inorganic N</a:t>
              </a:r>
              <a:endParaRPr lang="en-US" b="1" baseline="-25000" dirty="0">
                <a:solidFill>
                  <a:schemeClr val="tx1"/>
                </a:solidFill>
              </a:endParaRPr>
            </a:p>
          </p:txBody>
        </p:sp>
        <p:sp>
          <p:nvSpPr>
            <p:cNvPr id="10" name="Freeform 9"/>
            <p:cNvSpPr/>
            <p:nvPr/>
          </p:nvSpPr>
          <p:spPr>
            <a:xfrm>
              <a:off x="4253752" y="2232212"/>
              <a:ext cx="600635" cy="1506070"/>
            </a:xfrm>
            <a:custGeom>
              <a:avLst/>
              <a:gdLst>
                <a:gd name="connsiteX0" fmla="*/ 557906 w 611694"/>
                <a:gd name="connsiteY0" fmla="*/ 0 h 1506070"/>
                <a:gd name="connsiteX1" fmla="*/ 33471 w 611694"/>
                <a:gd name="connsiteY1" fmla="*/ 242047 h 1506070"/>
                <a:gd name="connsiteX2" fmla="*/ 114153 w 611694"/>
                <a:gd name="connsiteY2" fmla="*/ 1156447 h 1506070"/>
                <a:gd name="connsiteX3" fmla="*/ 611694 w 611694"/>
                <a:gd name="connsiteY3" fmla="*/ 1506070 h 1506070"/>
              </a:gdLst>
              <a:ahLst/>
              <a:cxnLst>
                <a:cxn ang="0">
                  <a:pos x="connsiteX0" y="connsiteY0"/>
                </a:cxn>
                <a:cxn ang="0">
                  <a:pos x="connsiteX1" y="connsiteY1"/>
                </a:cxn>
                <a:cxn ang="0">
                  <a:pos x="connsiteX2" y="connsiteY2"/>
                </a:cxn>
                <a:cxn ang="0">
                  <a:pos x="connsiteX3" y="connsiteY3"/>
                </a:cxn>
              </a:cxnLst>
              <a:rect l="l" t="t" r="r" b="b"/>
              <a:pathLst>
                <a:path w="611694" h="1506070">
                  <a:moveTo>
                    <a:pt x="557906" y="0"/>
                  </a:moveTo>
                  <a:cubicBezTo>
                    <a:pt x="332668" y="24653"/>
                    <a:pt x="107430" y="49306"/>
                    <a:pt x="33471" y="242047"/>
                  </a:cubicBezTo>
                  <a:cubicBezTo>
                    <a:pt x="-40488" y="434788"/>
                    <a:pt x="17783" y="945777"/>
                    <a:pt x="114153" y="1156447"/>
                  </a:cubicBezTo>
                  <a:cubicBezTo>
                    <a:pt x="210523" y="1367117"/>
                    <a:pt x="526529" y="1454523"/>
                    <a:pt x="611694" y="1506070"/>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23004" y="1221951"/>
              <a:ext cx="4990277" cy="1754326"/>
            </a:xfrm>
            <a:prstGeom prst="rect">
              <a:avLst/>
            </a:prstGeom>
            <a:noFill/>
          </p:spPr>
          <p:txBody>
            <a:bodyPr wrap="none" rtlCol="0">
              <a:spAutoFit/>
            </a:bodyPr>
            <a:lstStyle/>
            <a:p>
              <a:r>
                <a:rPr lang="en-US" sz="2400" b="1" dirty="0"/>
                <a:t>Flow 1 = N fixation </a:t>
              </a:r>
              <a:r>
                <a:rPr lang="en-US" sz="2400" dirty="0"/>
                <a:t>= conversion of N</a:t>
              </a:r>
              <a:r>
                <a:rPr lang="en-US" sz="2000" dirty="0"/>
                <a:t>2</a:t>
              </a:r>
              <a:r>
                <a:rPr lang="en-US" sz="2400" dirty="0"/>
                <a:t> </a:t>
              </a:r>
            </a:p>
            <a:p>
              <a:r>
                <a:rPr lang="en-US" sz="2400" dirty="0"/>
                <a:t>in the atmosphere to NH</a:t>
              </a:r>
              <a:r>
                <a:rPr lang="en-US" sz="2400" baseline="-25000" dirty="0"/>
                <a:t>3</a:t>
              </a:r>
              <a:r>
                <a:rPr lang="en-US" sz="2400" dirty="0"/>
                <a:t> or NH</a:t>
              </a:r>
              <a:r>
                <a:rPr lang="en-US" sz="2400" baseline="-25000" dirty="0"/>
                <a:t>4</a:t>
              </a:r>
              <a:r>
                <a:rPr lang="en-US" sz="2400" baseline="30000" dirty="0"/>
                <a:t>+</a:t>
              </a:r>
              <a:r>
                <a:rPr lang="en-US" sz="2400" dirty="0"/>
                <a:t>.</a:t>
              </a:r>
              <a:endParaRPr lang="en-US" sz="2400" baseline="30000" dirty="0"/>
            </a:p>
            <a:p>
              <a:endParaRPr lang="en-US" sz="1200" b="1" dirty="0"/>
            </a:p>
            <a:p>
              <a:r>
                <a:rPr lang="en-US" sz="2400" b="1" dirty="0"/>
                <a:t>N flows </a:t>
              </a:r>
              <a:r>
                <a:rPr lang="en-US" sz="2400" dirty="0"/>
                <a:t>from the Atmosphere </a:t>
              </a:r>
            </a:p>
            <a:p>
              <a:r>
                <a:rPr lang="en-US" sz="2400" dirty="0"/>
                <a:t>to the Soil Inorganic N stock.</a:t>
              </a:r>
            </a:p>
          </p:txBody>
        </p:sp>
      </p:grpSp>
      <p:sp>
        <p:nvSpPr>
          <p:cNvPr id="11" name="TextBox 10"/>
          <p:cNvSpPr txBox="1"/>
          <p:nvPr/>
        </p:nvSpPr>
        <p:spPr>
          <a:xfrm>
            <a:off x="4300959" y="2589366"/>
            <a:ext cx="340158" cy="461665"/>
          </a:xfrm>
          <a:prstGeom prst="rect">
            <a:avLst/>
          </a:prstGeom>
          <a:noFill/>
        </p:spPr>
        <p:txBody>
          <a:bodyPr wrap="none" rtlCol="0">
            <a:spAutoFit/>
          </a:bodyPr>
          <a:lstStyle/>
          <a:p>
            <a:r>
              <a:rPr lang="en-US" sz="2400" b="1" dirty="0"/>
              <a:t>1</a:t>
            </a:r>
          </a:p>
        </p:txBody>
      </p:sp>
    </p:spTree>
    <p:extLst>
      <p:ext uri="{BB962C8B-B14F-4D97-AF65-F5344CB8AC3E}">
        <p14:creationId xmlns:p14="http://schemas.microsoft.com/office/powerpoint/2010/main" val="3401947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04" y="6363"/>
            <a:ext cx="10515600" cy="1325563"/>
          </a:xfrm>
        </p:spPr>
        <p:txBody>
          <a:bodyPr/>
          <a:lstStyle/>
          <a:p>
            <a:pPr algn="ctr"/>
            <a:r>
              <a:rPr lang="en-US" b="1" dirty="0"/>
              <a:t>Stocks and Flows in the N Cycle</a:t>
            </a:r>
          </a:p>
        </p:txBody>
      </p:sp>
      <p:sp>
        <p:nvSpPr>
          <p:cNvPr id="3" name="Title 1"/>
          <p:cNvSpPr txBox="1">
            <a:spLocks/>
          </p:cNvSpPr>
          <p:nvPr/>
        </p:nvSpPr>
        <p:spPr>
          <a:xfrm>
            <a:off x="824753" y="4928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p>
        </p:txBody>
      </p:sp>
      <p:grpSp>
        <p:nvGrpSpPr>
          <p:cNvPr id="4" name="Group 3"/>
          <p:cNvGrpSpPr/>
          <p:nvPr/>
        </p:nvGrpSpPr>
        <p:grpSpPr>
          <a:xfrm>
            <a:off x="123004" y="1678962"/>
            <a:ext cx="6161463" cy="2685848"/>
            <a:chOff x="123004" y="1641892"/>
            <a:chExt cx="6161463" cy="2685848"/>
          </a:xfrm>
        </p:grpSpPr>
        <p:sp>
          <p:nvSpPr>
            <p:cNvPr id="5" name="Rectangle 4"/>
            <p:cNvSpPr/>
            <p:nvPr/>
          </p:nvSpPr>
          <p:spPr>
            <a:xfrm>
              <a:off x="4827181" y="1937938"/>
              <a:ext cx="1403498" cy="711133"/>
            </a:xfrm>
            <a:prstGeom prst="rect">
              <a:avLst/>
            </a:prstGeom>
            <a:solidFill>
              <a:srgbClr val="B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Atmosphere</a:t>
              </a:r>
            </a:p>
            <a:p>
              <a:pPr algn="ctr"/>
              <a:r>
                <a:rPr lang="en-US" b="1" dirty="0">
                  <a:solidFill>
                    <a:schemeClr val="tx1"/>
                  </a:solidFill>
                </a:rPr>
                <a:t>N</a:t>
              </a:r>
              <a:r>
                <a:rPr lang="en-US" b="1" baseline="-25000" dirty="0">
                  <a:solidFill>
                    <a:schemeClr val="tx1"/>
                  </a:solidFill>
                </a:rPr>
                <a:t>2</a:t>
              </a:r>
            </a:p>
          </p:txBody>
        </p:sp>
        <p:sp>
          <p:nvSpPr>
            <p:cNvPr id="6" name="Rectangle 5"/>
            <p:cNvSpPr/>
            <p:nvPr/>
          </p:nvSpPr>
          <p:spPr>
            <a:xfrm>
              <a:off x="4880969" y="3483203"/>
              <a:ext cx="1403498" cy="844537"/>
            </a:xfrm>
            <a:prstGeom prst="rect">
              <a:avLst/>
            </a:prstGeom>
            <a:solidFill>
              <a:srgbClr val="FDD5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Soil Inorganic N</a:t>
              </a:r>
              <a:endParaRPr lang="en-US" b="1" baseline="-25000" dirty="0">
                <a:solidFill>
                  <a:schemeClr val="tx1"/>
                </a:solidFill>
              </a:endParaRPr>
            </a:p>
          </p:txBody>
        </p:sp>
        <p:sp>
          <p:nvSpPr>
            <p:cNvPr id="7" name="Rectangle 6"/>
            <p:cNvSpPr/>
            <p:nvPr/>
          </p:nvSpPr>
          <p:spPr>
            <a:xfrm>
              <a:off x="1711946" y="2763316"/>
              <a:ext cx="1403498" cy="719887"/>
            </a:xfrm>
            <a:prstGeom prst="rect">
              <a:avLst/>
            </a:prstGeom>
            <a:solidFill>
              <a:srgbClr val="0678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Crop N</a:t>
              </a:r>
              <a:endParaRPr lang="en-US" b="1" baseline="-25000" dirty="0">
                <a:solidFill>
                  <a:schemeClr val="bg1"/>
                </a:solidFill>
              </a:endParaRPr>
            </a:p>
          </p:txBody>
        </p:sp>
        <p:sp>
          <p:nvSpPr>
            <p:cNvPr id="10" name="Freeform 9"/>
            <p:cNvSpPr/>
            <p:nvPr/>
          </p:nvSpPr>
          <p:spPr>
            <a:xfrm>
              <a:off x="4253752" y="2232212"/>
              <a:ext cx="600635" cy="1506070"/>
            </a:xfrm>
            <a:custGeom>
              <a:avLst/>
              <a:gdLst>
                <a:gd name="connsiteX0" fmla="*/ 557906 w 611694"/>
                <a:gd name="connsiteY0" fmla="*/ 0 h 1506070"/>
                <a:gd name="connsiteX1" fmla="*/ 33471 w 611694"/>
                <a:gd name="connsiteY1" fmla="*/ 242047 h 1506070"/>
                <a:gd name="connsiteX2" fmla="*/ 114153 w 611694"/>
                <a:gd name="connsiteY2" fmla="*/ 1156447 h 1506070"/>
                <a:gd name="connsiteX3" fmla="*/ 611694 w 611694"/>
                <a:gd name="connsiteY3" fmla="*/ 1506070 h 1506070"/>
              </a:gdLst>
              <a:ahLst/>
              <a:cxnLst>
                <a:cxn ang="0">
                  <a:pos x="connsiteX0" y="connsiteY0"/>
                </a:cxn>
                <a:cxn ang="0">
                  <a:pos x="connsiteX1" y="connsiteY1"/>
                </a:cxn>
                <a:cxn ang="0">
                  <a:pos x="connsiteX2" y="connsiteY2"/>
                </a:cxn>
                <a:cxn ang="0">
                  <a:pos x="connsiteX3" y="connsiteY3"/>
                </a:cxn>
              </a:cxnLst>
              <a:rect l="l" t="t" r="r" b="b"/>
              <a:pathLst>
                <a:path w="611694" h="1506070">
                  <a:moveTo>
                    <a:pt x="557906" y="0"/>
                  </a:moveTo>
                  <a:cubicBezTo>
                    <a:pt x="332668" y="24653"/>
                    <a:pt x="107430" y="49306"/>
                    <a:pt x="33471" y="242047"/>
                  </a:cubicBezTo>
                  <a:cubicBezTo>
                    <a:pt x="-40488" y="434788"/>
                    <a:pt x="17783" y="945777"/>
                    <a:pt x="114153" y="1156447"/>
                  </a:cubicBezTo>
                  <a:cubicBezTo>
                    <a:pt x="210523" y="1367117"/>
                    <a:pt x="526529" y="1454523"/>
                    <a:pt x="611694" y="1506070"/>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1426868">
              <a:off x="686023" y="2617972"/>
              <a:ext cx="1140048" cy="443753"/>
            </a:xfrm>
            <a:custGeom>
              <a:avLst/>
              <a:gdLst>
                <a:gd name="connsiteX0" fmla="*/ 1748117 w 1748117"/>
                <a:gd name="connsiteY0" fmla="*/ 768129 h 768129"/>
                <a:gd name="connsiteX1" fmla="*/ 1116106 w 1748117"/>
                <a:gd name="connsiteY1" fmla="*/ 606764 h 768129"/>
                <a:gd name="connsiteX2" fmla="*/ 363070 w 1748117"/>
                <a:gd name="connsiteY2" fmla="*/ 82329 h 768129"/>
                <a:gd name="connsiteX3" fmla="*/ 0 w 1748117"/>
                <a:gd name="connsiteY3" fmla="*/ 1646 h 768129"/>
              </a:gdLst>
              <a:ahLst/>
              <a:cxnLst>
                <a:cxn ang="0">
                  <a:pos x="connsiteX0" y="connsiteY0"/>
                </a:cxn>
                <a:cxn ang="0">
                  <a:pos x="connsiteX1" y="connsiteY1"/>
                </a:cxn>
                <a:cxn ang="0">
                  <a:pos x="connsiteX2" y="connsiteY2"/>
                </a:cxn>
                <a:cxn ang="0">
                  <a:pos x="connsiteX3" y="connsiteY3"/>
                </a:cxn>
              </a:cxnLst>
              <a:rect l="l" t="t" r="r" b="b"/>
              <a:pathLst>
                <a:path w="1748117" h="768129">
                  <a:moveTo>
                    <a:pt x="1748117" y="768129"/>
                  </a:moveTo>
                  <a:cubicBezTo>
                    <a:pt x="1547532" y="744596"/>
                    <a:pt x="1346947" y="721064"/>
                    <a:pt x="1116106" y="606764"/>
                  </a:cubicBezTo>
                  <a:cubicBezTo>
                    <a:pt x="885265" y="492464"/>
                    <a:pt x="549088" y="183182"/>
                    <a:pt x="363070" y="82329"/>
                  </a:cubicBezTo>
                  <a:cubicBezTo>
                    <a:pt x="177052" y="-18524"/>
                    <a:pt x="0" y="1646"/>
                    <a:pt x="0" y="1646"/>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3004" y="1641892"/>
              <a:ext cx="1403498" cy="71988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Yield N</a:t>
              </a:r>
              <a:endParaRPr lang="en-US" b="1" baseline="-25000" dirty="0">
                <a:solidFill>
                  <a:schemeClr val="tx1"/>
                </a:solidFill>
              </a:endParaRPr>
            </a:p>
          </p:txBody>
        </p:sp>
        <p:sp>
          <p:nvSpPr>
            <p:cNvPr id="19" name="TextBox 18"/>
            <p:cNvSpPr txBox="1"/>
            <p:nvPr/>
          </p:nvSpPr>
          <p:spPr>
            <a:xfrm>
              <a:off x="4300959" y="2552296"/>
              <a:ext cx="340158" cy="461665"/>
            </a:xfrm>
            <a:prstGeom prst="rect">
              <a:avLst/>
            </a:prstGeom>
            <a:noFill/>
          </p:spPr>
          <p:txBody>
            <a:bodyPr wrap="none" rtlCol="0">
              <a:spAutoFit/>
            </a:bodyPr>
            <a:lstStyle/>
            <a:p>
              <a:r>
                <a:rPr lang="en-US" sz="2400" b="1" dirty="0"/>
                <a:t>1</a:t>
              </a:r>
            </a:p>
          </p:txBody>
        </p:sp>
        <p:sp>
          <p:nvSpPr>
            <p:cNvPr id="20" name="TextBox 19"/>
            <p:cNvSpPr txBox="1"/>
            <p:nvPr/>
          </p:nvSpPr>
          <p:spPr>
            <a:xfrm>
              <a:off x="3357306" y="2900458"/>
              <a:ext cx="340158" cy="461665"/>
            </a:xfrm>
            <a:prstGeom prst="rect">
              <a:avLst/>
            </a:prstGeom>
            <a:noFill/>
          </p:spPr>
          <p:txBody>
            <a:bodyPr wrap="none" rtlCol="0">
              <a:spAutoFit/>
            </a:bodyPr>
            <a:lstStyle/>
            <a:p>
              <a:r>
                <a:rPr lang="en-US" sz="2400" b="1" dirty="0"/>
                <a:t>2</a:t>
              </a:r>
            </a:p>
          </p:txBody>
        </p:sp>
        <p:sp>
          <p:nvSpPr>
            <p:cNvPr id="21" name="TextBox 20"/>
            <p:cNvSpPr txBox="1"/>
            <p:nvPr/>
          </p:nvSpPr>
          <p:spPr>
            <a:xfrm>
              <a:off x="1234788" y="2473104"/>
              <a:ext cx="340158" cy="461665"/>
            </a:xfrm>
            <a:prstGeom prst="rect">
              <a:avLst/>
            </a:prstGeom>
            <a:noFill/>
          </p:spPr>
          <p:txBody>
            <a:bodyPr wrap="none" rtlCol="0">
              <a:spAutoFit/>
            </a:bodyPr>
            <a:lstStyle/>
            <a:p>
              <a:r>
                <a:rPr lang="en-US" sz="2400" b="1" dirty="0"/>
                <a:t>3</a:t>
              </a:r>
            </a:p>
          </p:txBody>
        </p:sp>
      </p:grpSp>
      <p:sp>
        <p:nvSpPr>
          <p:cNvPr id="31" name="Freeform 30"/>
          <p:cNvSpPr/>
          <p:nvPr/>
        </p:nvSpPr>
        <p:spPr>
          <a:xfrm>
            <a:off x="3133165" y="3239095"/>
            <a:ext cx="1748117" cy="768129"/>
          </a:xfrm>
          <a:custGeom>
            <a:avLst/>
            <a:gdLst>
              <a:gd name="connsiteX0" fmla="*/ 1748117 w 1748117"/>
              <a:gd name="connsiteY0" fmla="*/ 768129 h 768129"/>
              <a:gd name="connsiteX1" fmla="*/ 1116106 w 1748117"/>
              <a:gd name="connsiteY1" fmla="*/ 606764 h 768129"/>
              <a:gd name="connsiteX2" fmla="*/ 363070 w 1748117"/>
              <a:gd name="connsiteY2" fmla="*/ 82329 h 768129"/>
              <a:gd name="connsiteX3" fmla="*/ 0 w 1748117"/>
              <a:gd name="connsiteY3" fmla="*/ 1646 h 768129"/>
            </a:gdLst>
            <a:ahLst/>
            <a:cxnLst>
              <a:cxn ang="0">
                <a:pos x="connsiteX0" y="connsiteY0"/>
              </a:cxn>
              <a:cxn ang="0">
                <a:pos x="connsiteX1" y="connsiteY1"/>
              </a:cxn>
              <a:cxn ang="0">
                <a:pos x="connsiteX2" y="connsiteY2"/>
              </a:cxn>
              <a:cxn ang="0">
                <a:pos x="connsiteX3" y="connsiteY3"/>
              </a:cxn>
            </a:cxnLst>
            <a:rect l="l" t="t" r="r" b="b"/>
            <a:pathLst>
              <a:path w="1748117" h="768129">
                <a:moveTo>
                  <a:pt x="1748117" y="768129"/>
                </a:moveTo>
                <a:cubicBezTo>
                  <a:pt x="1547532" y="744596"/>
                  <a:pt x="1346947" y="721064"/>
                  <a:pt x="1116106" y="606764"/>
                </a:cubicBezTo>
                <a:cubicBezTo>
                  <a:pt x="885265" y="492464"/>
                  <a:pt x="549088" y="183182"/>
                  <a:pt x="363070" y="82329"/>
                </a:cubicBezTo>
                <a:cubicBezTo>
                  <a:pt x="177052" y="-18524"/>
                  <a:pt x="0" y="1646"/>
                  <a:pt x="0" y="1646"/>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113361" y="4878081"/>
            <a:ext cx="9767999" cy="830997"/>
          </a:xfrm>
          <a:prstGeom prst="rect">
            <a:avLst/>
          </a:prstGeom>
          <a:noFill/>
        </p:spPr>
        <p:txBody>
          <a:bodyPr wrap="square" rtlCol="0">
            <a:spAutoFit/>
          </a:bodyPr>
          <a:lstStyle/>
          <a:p>
            <a:r>
              <a:rPr lang="en-US" sz="2400" b="1" dirty="0"/>
              <a:t>Flow 2 = </a:t>
            </a:r>
            <a:r>
              <a:rPr lang="en-US" sz="2400" dirty="0"/>
              <a:t>Assimilation by crops. N flows from the Soil Inorganic N to the Crop N stock. Note: Fertilizer is added if there isn’t sufficient N from N fixation</a:t>
            </a:r>
          </a:p>
        </p:txBody>
      </p:sp>
      <p:sp>
        <p:nvSpPr>
          <p:cNvPr id="16" name="TextBox 15"/>
          <p:cNvSpPr txBox="1"/>
          <p:nvPr/>
        </p:nvSpPr>
        <p:spPr>
          <a:xfrm>
            <a:off x="1113360" y="5892437"/>
            <a:ext cx="9323863" cy="461665"/>
          </a:xfrm>
          <a:prstGeom prst="rect">
            <a:avLst/>
          </a:prstGeom>
          <a:noFill/>
        </p:spPr>
        <p:txBody>
          <a:bodyPr wrap="square" rtlCol="0">
            <a:spAutoFit/>
          </a:bodyPr>
          <a:lstStyle/>
          <a:p>
            <a:r>
              <a:rPr lang="en-US" sz="2400" b="1" dirty="0"/>
              <a:t>Flow 3 = </a:t>
            </a:r>
            <a:r>
              <a:rPr lang="en-US" sz="2400" dirty="0"/>
              <a:t>Harvested yield. N in the Crop stock is exported from the site.</a:t>
            </a:r>
          </a:p>
        </p:txBody>
      </p:sp>
      <p:grpSp>
        <p:nvGrpSpPr>
          <p:cNvPr id="9" name="Group 8">
            <a:extLst>
              <a:ext uri="{FF2B5EF4-FFF2-40B4-BE49-F238E27FC236}">
                <a16:creationId xmlns:a16="http://schemas.microsoft.com/office/drawing/2014/main" id="{FFA156E6-9518-4560-AFE7-49E4223B5039}"/>
              </a:ext>
            </a:extLst>
          </p:cNvPr>
          <p:cNvGrpSpPr/>
          <p:nvPr/>
        </p:nvGrpSpPr>
        <p:grpSpPr>
          <a:xfrm>
            <a:off x="2413695" y="1569828"/>
            <a:ext cx="2490814" cy="2353779"/>
            <a:chOff x="2413695" y="1569828"/>
            <a:chExt cx="2490814" cy="2353779"/>
          </a:xfrm>
        </p:grpSpPr>
        <p:sp>
          <p:nvSpPr>
            <p:cNvPr id="17" name="Rectangle 16">
              <a:extLst>
                <a:ext uri="{FF2B5EF4-FFF2-40B4-BE49-F238E27FC236}">
                  <a16:creationId xmlns:a16="http://schemas.microsoft.com/office/drawing/2014/main" id="{D0FDDBB5-AEAF-464B-9985-46019DDF047E}"/>
                </a:ext>
              </a:extLst>
            </p:cNvPr>
            <p:cNvSpPr/>
            <p:nvPr/>
          </p:nvSpPr>
          <p:spPr>
            <a:xfrm>
              <a:off x="2413695" y="1569828"/>
              <a:ext cx="1612669" cy="63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Fertilizer</a:t>
              </a:r>
            </a:p>
          </p:txBody>
        </p:sp>
        <p:sp>
          <p:nvSpPr>
            <p:cNvPr id="8" name="Freeform: Shape 7">
              <a:extLst>
                <a:ext uri="{FF2B5EF4-FFF2-40B4-BE49-F238E27FC236}">
                  <a16:creationId xmlns:a16="http://schemas.microsoft.com/office/drawing/2014/main" id="{76444A72-7609-4743-B7EF-E51AF316C5ED}"/>
                </a:ext>
              </a:extLst>
            </p:cNvPr>
            <p:cNvSpPr/>
            <p:nvPr/>
          </p:nvSpPr>
          <p:spPr>
            <a:xfrm>
              <a:off x="3491345" y="2244436"/>
              <a:ext cx="1413164" cy="1679171"/>
            </a:xfrm>
            <a:custGeom>
              <a:avLst/>
              <a:gdLst>
                <a:gd name="connsiteX0" fmla="*/ 0 w 1413164"/>
                <a:gd name="connsiteY0" fmla="*/ 0 h 1679171"/>
                <a:gd name="connsiteX1" fmla="*/ 399011 w 1413164"/>
                <a:gd name="connsiteY1" fmla="*/ 864524 h 1679171"/>
                <a:gd name="connsiteX2" fmla="*/ 748146 w 1413164"/>
                <a:gd name="connsiteY2" fmla="*/ 1363288 h 1679171"/>
                <a:gd name="connsiteX3" fmla="*/ 1413164 w 1413164"/>
                <a:gd name="connsiteY3" fmla="*/ 1679171 h 1679171"/>
              </a:gdLst>
              <a:ahLst/>
              <a:cxnLst>
                <a:cxn ang="0">
                  <a:pos x="connsiteX0" y="connsiteY0"/>
                </a:cxn>
                <a:cxn ang="0">
                  <a:pos x="connsiteX1" y="connsiteY1"/>
                </a:cxn>
                <a:cxn ang="0">
                  <a:pos x="connsiteX2" y="connsiteY2"/>
                </a:cxn>
                <a:cxn ang="0">
                  <a:pos x="connsiteX3" y="connsiteY3"/>
                </a:cxn>
              </a:cxnLst>
              <a:rect l="l" t="t" r="r" b="b"/>
              <a:pathLst>
                <a:path w="1413164" h="1679171">
                  <a:moveTo>
                    <a:pt x="0" y="0"/>
                  </a:moveTo>
                  <a:cubicBezTo>
                    <a:pt x="137160" y="318654"/>
                    <a:pt x="274320" y="637309"/>
                    <a:pt x="399011" y="864524"/>
                  </a:cubicBezTo>
                  <a:cubicBezTo>
                    <a:pt x="523702" y="1091739"/>
                    <a:pt x="579120" y="1227513"/>
                    <a:pt x="748146" y="1363288"/>
                  </a:cubicBezTo>
                  <a:cubicBezTo>
                    <a:pt x="917172" y="1499063"/>
                    <a:pt x="1165168" y="1589117"/>
                    <a:pt x="1413164" y="1679171"/>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04753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04" y="6363"/>
            <a:ext cx="10515600" cy="1325563"/>
          </a:xfrm>
        </p:spPr>
        <p:txBody>
          <a:bodyPr/>
          <a:lstStyle/>
          <a:p>
            <a:pPr algn="ctr"/>
            <a:r>
              <a:rPr lang="en-US" b="1" dirty="0"/>
              <a:t>Stocks and Flows in the N Cycle</a:t>
            </a:r>
          </a:p>
        </p:txBody>
      </p:sp>
      <p:sp>
        <p:nvSpPr>
          <p:cNvPr id="3" name="Title 1"/>
          <p:cNvSpPr txBox="1">
            <a:spLocks/>
          </p:cNvSpPr>
          <p:nvPr/>
        </p:nvSpPr>
        <p:spPr>
          <a:xfrm>
            <a:off x="824753" y="4928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p>
        </p:txBody>
      </p:sp>
      <p:grpSp>
        <p:nvGrpSpPr>
          <p:cNvPr id="30" name="Group 29"/>
          <p:cNvGrpSpPr/>
          <p:nvPr/>
        </p:nvGrpSpPr>
        <p:grpSpPr>
          <a:xfrm>
            <a:off x="123004" y="1678962"/>
            <a:ext cx="6161463" cy="4315155"/>
            <a:chOff x="123004" y="1678962"/>
            <a:chExt cx="6161463" cy="4315155"/>
          </a:xfrm>
        </p:grpSpPr>
        <p:grpSp>
          <p:nvGrpSpPr>
            <p:cNvPr id="4" name="Group 3"/>
            <p:cNvGrpSpPr/>
            <p:nvPr/>
          </p:nvGrpSpPr>
          <p:grpSpPr>
            <a:xfrm>
              <a:off x="123004" y="1678962"/>
              <a:ext cx="6161463" cy="3688059"/>
              <a:chOff x="123004" y="1641892"/>
              <a:chExt cx="6161463" cy="3688059"/>
            </a:xfrm>
          </p:grpSpPr>
          <p:sp>
            <p:nvSpPr>
              <p:cNvPr id="5" name="Rectangle 4"/>
              <p:cNvSpPr/>
              <p:nvPr/>
            </p:nvSpPr>
            <p:spPr>
              <a:xfrm>
                <a:off x="4827181" y="1937938"/>
                <a:ext cx="1403498" cy="711133"/>
              </a:xfrm>
              <a:prstGeom prst="rect">
                <a:avLst/>
              </a:prstGeom>
              <a:solidFill>
                <a:srgbClr val="B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Atmosphere</a:t>
                </a:r>
              </a:p>
              <a:p>
                <a:pPr algn="ctr"/>
                <a:r>
                  <a:rPr lang="en-US" b="1" dirty="0">
                    <a:solidFill>
                      <a:schemeClr val="tx1"/>
                    </a:solidFill>
                  </a:rPr>
                  <a:t>N</a:t>
                </a:r>
                <a:r>
                  <a:rPr lang="en-US" b="1" baseline="-25000" dirty="0">
                    <a:solidFill>
                      <a:schemeClr val="tx1"/>
                    </a:solidFill>
                  </a:rPr>
                  <a:t>2</a:t>
                </a:r>
              </a:p>
            </p:txBody>
          </p:sp>
          <p:sp>
            <p:nvSpPr>
              <p:cNvPr id="6" name="Rectangle 5"/>
              <p:cNvSpPr/>
              <p:nvPr/>
            </p:nvSpPr>
            <p:spPr>
              <a:xfrm>
                <a:off x="4880969" y="3483203"/>
                <a:ext cx="1403498" cy="844537"/>
              </a:xfrm>
              <a:prstGeom prst="rect">
                <a:avLst/>
              </a:prstGeom>
              <a:solidFill>
                <a:srgbClr val="FDD5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Soil Inorganic N</a:t>
                </a:r>
                <a:endParaRPr lang="en-US" b="1" baseline="-25000" dirty="0">
                  <a:solidFill>
                    <a:schemeClr val="tx1"/>
                  </a:solidFill>
                </a:endParaRPr>
              </a:p>
            </p:txBody>
          </p:sp>
          <p:sp>
            <p:nvSpPr>
              <p:cNvPr id="7" name="Rectangle 6"/>
              <p:cNvSpPr/>
              <p:nvPr/>
            </p:nvSpPr>
            <p:spPr>
              <a:xfrm>
                <a:off x="1711946" y="2763316"/>
                <a:ext cx="1403498" cy="719887"/>
              </a:xfrm>
              <a:prstGeom prst="rect">
                <a:avLst/>
              </a:prstGeom>
              <a:solidFill>
                <a:srgbClr val="0678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Crop N</a:t>
                </a:r>
                <a:endParaRPr lang="en-US" b="1" baseline="-25000" dirty="0">
                  <a:solidFill>
                    <a:schemeClr val="bg1"/>
                  </a:solidFill>
                </a:endParaRPr>
              </a:p>
            </p:txBody>
          </p:sp>
          <p:sp>
            <p:nvSpPr>
              <p:cNvPr id="10" name="Freeform 9"/>
              <p:cNvSpPr/>
              <p:nvPr/>
            </p:nvSpPr>
            <p:spPr>
              <a:xfrm>
                <a:off x="4253752" y="2232212"/>
                <a:ext cx="600635" cy="1506070"/>
              </a:xfrm>
              <a:custGeom>
                <a:avLst/>
                <a:gdLst>
                  <a:gd name="connsiteX0" fmla="*/ 557906 w 611694"/>
                  <a:gd name="connsiteY0" fmla="*/ 0 h 1506070"/>
                  <a:gd name="connsiteX1" fmla="*/ 33471 w 611694"/>
                  <a:gd name="connsiteY1" fmla="*/ 242047 h 1506070"/>
                  <a:gd name="connsiteX2" fmla="*/ 114153 w 611694"/>
                  <a:gd name="connsiteY2" fmla="*/ 1156447 h 1506070"/>
                  <a:gd name="connsiteX3" fmla="*/ 611694 w 611694"/>
                  <a:gd name="connsiteY3" fmla="*/ 1506070 h 1506070"/>
                </a:gdLst>
                <a:ahLst/>
                <a:cxnLst>
                  <a:cxn ang="0">
                    <a:pos x="connsiteX0" y="connsiteY0"/>
                  </a:cxn>
                  <a:cxn ang="0">
                    <a:pos x="connsiteX1" y="connsiteY1"/>
                  </a:cxn>
                  <a:cxn ang="0">
                    <a:pos x="connsiteX2" y="connsiteY2"/>
                  </a:cxn>
                  <a:cxn ang="0">
                    <a:pos x="connsiteX3" y="connsiteY3"/>
                  </a:cxn>
                </a:cxnLst>
                <a:rect l="l" t="t" r="r" b="b"/>
                <a:pathLst>
                  <a:path w="611694" h="1506070">
                    <a:moveTo>
                      <a:pt x="557906" y="0"/>
                    </a:moveTo>
                    <a:cubicBezTo>
                      <a:pt x="332668" y="24653"/>
                      <a:pt x="107430" y="49306"/>
                      <a:pt x="33471" y="242047"/>
                    </a:cubicBezTo>
                    <a:cubicBezTo>
                      <a:pt x="-40488" y="434788"/>
                      <a:pt x="17783" y="945777"/>
                      <a:pt x="114153" y="1156447"/>
                    </a:cubicBezTo>
                    <a:cubicBezTo>
                      <a:pt x="210523" y="1367117"/>
                      <a:pt x="526529" y="1454523"/>
                      <a:pt x="611694" y="1506070"/>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1426868">
                <a:off x="686023" y="2617972"/>
                <a:ext cx="1140048" cy="443753"/>
              </a:xfrm>
              <a:custGeom>
                <a:avLst/>
                <a:gdLst>
                  <a:gd name="connsiteX0" fmla="*/ 1748117 w 1748117"/>
                  <a:gd name="connsiteY0" fmla="*/ 768129 h 768129"/>
                  <a:gd name="connsiteX1" fmla="*/ 1116106 w 1748117"/>
                  <a:gd name="connsiteY1" fmla="*/ 606764 h 768129"/>
                  <a:gd name="connsiteX2" fmla="*/ 363070 w 1748117"/>
                  <a:gd name="connsiteY2" fmla="*/ 82329 h 768129"/>
                  <a:gd name="connsiteX3" fmla="*/ 0 w 1748117"/>
                  <a:gd name="connsiteY3" fmla="*/ 1646 h 768129"/>
                </a:gdLst>
                <a:ahLst/>
                <a:cxnLst>
                  <a:cxn ang="0">
                    <a:pos x="connsiteX0" y="connsiteY0"/>
                  </a:cxn>
                  <a:cxn ang="0">
                    <a:pos x="connsiteX1" y="connsiteY1"/>
                  </a:cxn>
                  <a:cxn ang="0">
                    <a:pos x="connsiteX2" y="connsiteY2"/>
                  </a:cxn>
                  <a:cxn ang="0">
                    <a:pos x="connsiteX3" y="connsiteY3"/>
                  </a:cxn>
                </a:cxnLst>
                <a:rect l="l" t="t" r="r" b="b"/>
                <a:pathLst>
                  <a:path w="1748117" h="768129">
                    <a:moveTo>
                      <a:pt x="1748117" y="768129"/>
                    </a:moveTo>
                    <a:cubicBezTo>
                      <a:pt x="1547532" y="744596"/>
                      <a:pt x="1346947" y="721064"/>
                      <a:pt x="1116106" y="606764"/>
                    </a:cubicBezTo>
                    <a:cubicBezTo>
                      <a:pt x="885265" y="492464"/>
                      <a:pt x="549088" y="183182"/>
                      <a:pt x="363070" y="82329"/>
                    </a:cubicBezTo>
                    <a:cubicBezTo>
                      <a:pt x="177052" y="-18524"/>
                      <a:pt x="0" y="1646"/>
                      <a:pt x="0" y="1646"/>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3004" y="1641892"/>
                <a:ext cx="1403498" cy="71988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Yield N</a:t>
                </a:r>
                <a:endParaRPr lang="en-US" b="1" baseline="-25000" dirty="0">
                  <a:solidFill>
                    <a:schemeClr val="tx1"/>
                  </a:solidFill>
                </a:endParaRPr>
              </a:p>
            </p:txBody>
          </p:sp>
          <p:sp>
            <p:nvSpPr>
              <p:cNvPr id="14" name="Freeform 13"/>
              <p:cNvSpPr/>
              <p:nvPr/>
            </p:nvSpPr>
            <p:spPr>
              <a:xfrm rot="12866884">
                <a:off x="2286788" y="4304156"/>
                <a:ext cx="2938591" cy="496915"/>
              </a:xfrm>
              <a:custGeom>
                <a:avLst/>
                <a:gdLst>
                  <a:gd name="connsiteX0" fmla="*/ 1748117 w 1748117"/>
                  <a:gd name="connsiteY0" fmla="*/ 768129 h 768129"/>
                  <a:gd name="connsiteX1" fmla="*/ 1116106 w 1748117"/>
                  <a:gd name="connsiteY1" fmla="*/ 606764 h 768129"/>
                  <a:gd name="connsiteX2" fmla="*/ 363070 w 1748117"/>
                  <a:gd name="connsiteY2" fmla="*/ 82329 h 768129"/>
                  <a:gd name="connsiteX3" fmla="*/ 0 w 1748117"/>
                  <a:gd name="connsiteY3" fmla="*/ 1646 h 768129"/>
                </a:gdLst>
                <a:ahLst/>
                <a:cxnLst>
                  <a:cxn ang="0">
                    <a:pos x="connsiteX0" y="connsiteY0"/>
                  </a:cxn>
                  <a:cxn ang="0">
                    <a:pos x="connsiteX1" y="connsiteY1"/>
                  </a:cxn>
                  <a:cxn ang="0">
                    <a:pos x="connsiteX2" y="connsiteY2"/>
                  </a:cxn>
                  <a:cxn ang="0">
                    <a:pos x="connsiteX3" y="connsiteY3"/>
                  </a:cxn>
                </a:cxnLst>
                <a:rect l="l" t="t" r="r" b="b"/>
                <a:pathLst>
                  <a:path w="1748117" h="768129">
                    <a:moveTo>
                      <a:pt x="1748117" y="768129"/>
                    </a:moveTo>
                    <a:cubicBezTo>
                      <a:pt x="1547532" y="744596"/>
                      <a:pt x="1346947" y="721064"/>
                      <a:pt x="1116106" y="606764"/>
                    </a:cubicBezTo>
                    <a:cubicBezTo>
                      <a:pt x="885265" y="492464"/>
                      <a:pt x="549088" y="183182"/>
                      <a:pt x="363070" y="82329"/>
                    </a:cubicBezTo>
                    <a:cubicBezTo>
                      <a:pt x="177052" y="-18524"/>
                      <a:pt x="0" y="1646"/>
                      <a:pt x="0" y="1646"/>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482248" y="4096037"/>
                <a:ext cx="344933" cy="1233914"/>
              </a:xfrm>
              <a:custGeom>
                <a:avLst/>
                <a:gdLst>
                  <a:gd name="connsiteX0" fmla="*/ 557906 w 611694"/>
                  <a:gd name="connsiteY0" fmla="*/ 0 h 1506070"/>
                  <a:gd name="connsiteX1" fmla="*/ 33471 w 611694"/>
                  <a:gd name="connsiteY1" fmla="*/ 242047 h 1506070"/>
                  <a:gd name="connsiteX2" fmla="*/ 114153 w 611694"/>
                  <a:gd name="connsiteY2" fmla="*/ 1156447 h 1506070"/>
                  <a:gd name="connsiteX3" fmla="*/ 611694 w 611694"/>
                  <a:gd name="connsiteY3" fmla="*/ 1506070 h 1506070"/>
                </a:gdLst>
                <a:ahLst/>
                <a:cxnLst>
                  <a:cxn ang="0">
                    <a:pos x="connsiteX0" y="connsiteY0"/>
                  </a:cxn>
                  <a:cxn ang="0">
                    <a:pos x="connsiteX1" y="connsiteY1"/>
                  </a:cxn>
                  <a:cxn ang="0">
                    <a:pos x="connsiteX2" y="connsiteY2"/>
                  </a:cxn>
                  <a:cxn ang="0">
                    <a:pos x="connsiteX3" y="connsiteY3"/>
                  </a:cxn>
                </a:cxnLst>
                <a:rect l="l" t="t" r="r" b="b"/>
                <a:pathLst>
                  <a:path w="611694" h="1506070">
                    <a:moveTo>
                      <a:pt x="557906" y="0"/>
                    </a:moveTo>
                    <a:cubicBezTo>
                      <a:pt x="332668" y="24653"/>
                      <a:pt x="107430" y="49306"/>
                      <a:pt x="33471" y="242047"/>
                    </a:cubicBezTo>
                    <a:cubicBezTo>
                      <a:pt x="-40488" y="434788"/>
                      <a:pt x="17783" y="945777"/>
                      <a:pt x="114153" y="1156447"/>
                    </a:cubicBezTo>
                    <a:cubicBezTo>
                      <a:pt x="210523" y="1367117"/>
                      <a:pt x="526529" y="1454523"/>
                      <a:pt x="611694" y="1506070"/>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300959" y="2552296"/>
                <a:ext cx="340158" cy="461665"/>
              </a:xfrm>
              <a:prstGeom prst="rect">
                <a:avLst/>
              </a:prstGeom>
              <a:noFill/>
            </p:spPr>
            <p:txBody>
              <a:bodyPr wrap="none" rtlCol="0">
                <a:spAutoFit/>
              </a:bodyPr>
              <a:lstStyle/>
              <a:p>
                <a:r>
                  <a:rPr lang="en-US" sz="2400" b="1" dirty="0"/>
                  <a:t>1</a:t>
                </a:r>
              </a:p>
            </p:txBody>
          </p:sp>
          <p:sp>
            <p:nvSpPr>
              <p:cNvPr id="20" name="TextBox 19"/>
              <p:cNvSpPr txBox="1"/>
              <p:nvPr/>
            </p:nvSpPr>
            <p:spPr>
              <a:xfrm>
                <a:off x="3271572" y="2818075"/>
                <a:ext cx="340158" cy="461665"/>
              </a:xfrm>
              <a:prstGeom prst="rect">
                <a:avLst/>
              </a:prstGeom>
              <a:noFill/>
            </p:spPr>
            <p:txBody>
              <a:bodyPr wrap="none" rtlCol="0">
                <a:spAutoFit/>
              </a:bodyPr>
              <a:lstStyle/>
              <a:p>
                <a:r>
                  <a:rPr lang="en-US" sz="2400" b="1" dirty="0"/>
                  <a:t>2</a:t>
                </a:r>
              </a:p>
            </p:txBody>
          </p:sp>
          <p:sp>
            <p:nvSpPr>
              <p:cNvPr id="21" name="TextBox 20"/>
              <p:cNvSpPr txBox="1"/>
              <p:nvPr/>
            </p:nvSpPr>
            <p:spPr>
              <a:xfrm>
                <a:off x="1234788" y="2473104"/>
                <a:ext cx="340158" cy="461665"/>
              </a:xfrm>
              <a:prstGeom prst="rect">
                <a:avLst/>
              </a:prstGeom>
              <a:noFill/>
            </p:spPr>
            <p:txBody>
              <a:bodyPr wrap="none" rtlCol="0">
                <a:spAutoFit/>
              </a:bodyPr>
              <a:lstStyle/>
              <a:p>
                <a:r>
                  <a:rPr lang="en-US" sz="2400" b="1" dirty="0"/>
                  <a:t>3</a:t>
                </a:r>
              </a:p>
            </p:txBody>
          </p:sp>
          <p:sp>
            <p:nvSpPr>
              <p:cNvPr id="24" name="TextBox 23"/>
              <p:cNvSpPr txBox="1"/>
              <p:nvPr/>
            </p:nvSpPr>
            <p:spPr>
              <a:xfrm>
                <a:off x="3172874" y="4132579"/>
                <a:ext cx="340158" cy="461665"/>
              </a:xfrm>
              <a:prstGeom prst="rect">
                <a:avLst/>
              </a:prstGeom>
              <a:noFill/>
            </p:spPr>
            <p:txBody>
              <a:bodyPr wrap="none" rtlCol="0">
                <a:spAutoFit/>
              </a:bodyPr>
              <a:lstStyle/>
              <a:p>
                <a:r>
                  <a:rPr lang="en-US" sz="2400" b="1" dirty="0"/>
                  <a:t>4</a:t>
                </a:r>
              </a:p>
            </p:txBody>
          </p:sp>
          <p:sp>
            <p:nvSpPr>
              <p:cNvPr id="25" name="TextBox 24"/>
              <p:cNvSpPr txBox="1"/>
              <p:nvPr/>
            </p:nvSpPr>
            <p:spPr>
              <a:xfrm>
                <a:off x="4473472" y="4381793"/>
                <a:ext cx="340158" cy="461665"/>
              </a:xfrm>
              <a:prstGeom prst="rect">
                <a:avLst/>
              </a:prstGeom>
              <a:noFill/>
            </p:spPr>
            <p:txBody>
              <a:bodyPr wrap="none" rtlCol="0">
                <a:spAutoFit/>
              </a:bodyPr>
              <a:lstStyle/>
              <a:p>
                <a:r>
                  <a:rPr lang="en-US" sz="2400" b="1" dirty="0"/>
                  <a:t>5</a:t>
                </a:r>
              </a:p>
            </p:txBody>
          </p:sp>
        </p:grpSp>
        <p:sp>
          <p:nvSpPr>
            <p:cNvPr id="28" name="Rectangle 27"/>
            <p:cNvSpPr/>
            <p:nvPr/>
          </p:nvSpPr>
          <p:spPr>
            <a:xfrm>
              <a:off x="4827181" y="5232532"/>
              <a:ext cx="1403498" cy="761585"/>
            </a:xfrm>
            <a:prstGeom prst="rect">
              <a:avLst/>
            </a:prstGeom>
            <a:solidFill>
              <a:srgbClr val="7E2A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Soil </a:t>
              </a:r>
            </a:p>
            <a:p>
              <a:pPr algn="ctr"/>
              <a:r>
                <a:rPr lang="en-US" b="1" dirty="0">
                  <a:solidFill>
                    <a:schemeClr val="bg1"/>
                  </a:solidFill>
                </a:rPr>
                <a:t>Organic N</a:t>
              </a:r>
              <a:endParaRPr lang="en-US" b="1" baseline="-25000" dirty="0">
                <a:solidFill>
                  <a:schemeClr val="bg1"/>
                </a:solidFill>
              </a:endParaRPr>
            </a:p>
          </p:txBody>
        </p:sp>
      </p:grpSp>
      <p:sp>
        <p:nvSpPr>
          <p:cNvPr id="31" name="Freeform 30"/>
          <p:cNvSpPr/>
          <p:nvPr/>
        </p:nvSpPr>
        <p:spPr>
          <a:xfrm>
            <a:off x="3133165" y="3239095"/>
            <a:ext cx="1748117" cy="768129"/>
          </a:xfrm>
          <a:custGeom>
            <a:avLst/>
            <a:gdLst>
              <a:gd name="connsiteX0" fmla="*/ 1748117 w 1748117"/>
              <a:gd name="connsiteY0" fmla="*/ 768129 h 768129"/>
              <a:gd name="connsiteX1" fmla="*/ 1116106 w 1748117"/>
              <a:gd name="connsiteY1" fmla="*/ 606764 h 768129"/>
              <a:gd name="connsiteX2" fmla="*/ 363070 w 1748117"/>
              <a:gd name="connsiteY2" fmla="*/ 82329 h 768129"/>
              <a:gd name="connsiteX3" fmla="*/ 0 w 1748117"/>
              <a:gd name="connsiteY3" fmla="*/ 1646 h 768129"/>
            </a:gdLst>
            <a:ahLst/>
            <a:cxnLst>
              <a:cxn ang="0">
                <a:pos x="connsiteX0" y="connsiteY0"/>
              </a:cxn>
              <a:cxn ang="0">
                <a:pos x="connsiteX1" y="connsiteY1"/>
              </a:cxn>
              <a:cxn ang="0">
                <a:pos x="connsiteX2" y="connsiteY2"/>
              </a:cxn>
              <a:cxn ang="0">
                <a:pos x="connsiteX3" y="connsiteY3"/>
              </a:cxn>
            </a:cxnLst>
            <a:rect l="l" t="t" r="r" b="b"/>
            <a:pathLst>
              <a:path w="1748117" h="768129">
                <a:moveTo>
                  <a:pt x="1748117" y="768129"/>
                </a:moveTo>
                <a:cubicBezTo>
                  <a:pt x="1547532" y="744596"/>
                  <a:pt x="1346947" y="721064"/>
                  <a:pt x="1116106" y="606764"/>
                </a:cubicBezTo>
                <a:cubicBezTo>
                  <a:pt x="885265" y="492464"/>
                  <a:pt x="549088" y="183182"/>
                  <a:pt x="363070" y="82329"/>
                </a:cubicBezTo>
                <a:cubicBezTo>
                  <a:pt x="177052" y="-18524"/>
                  <a:pt x="0" y="1646"/>
                  <a:pt x="0" y="1646"/>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5219" y="5338051"/>
            <a:ext cx="4738411" cy="1569660"/>
          </a:xfrm>
          <a:prstGeom prst="rect">
            <a:avLst/>
          </a:prstGeom>
          <a:noFill/>
        </p:spPr>
        <p:txBody>
          <a:bodyPr wrap="square" rtlCol="0">
            <a:spAutoFit/>
          </a:bodyPr>
          <a:lstStyle/>
          <a:p>
            <a:r>
              <a:rPr lang="en-US" sz="2400" b="1" dirty="0"/>
              <a:t>Flow 4 = </a:t>
            </a:r>
            <a:r>
              <a:rPr lang="en-US" sz="2400" dirty="0"/>
              <a:t>Detrital flow. Crop organic matter (= detritus or residue) not exported from the site flows to the Soil Organic N stocks.</a:t>
            </a:r>
          </a:p>
        </p:txBody>
      </p:sp>
      <p:sp>
        <p:nvSpPr>
          <p:cNvPr id="23" name="TextBox 22"/>
          <p:cNvSpPr txBox="1"/>
          <p:nvPr/>
        </p:nvSpPr>
        <p:spPr>
          <a:xfrm>
            <a:off x="6561434" y="3937964"/>
            <a:ext cx="4671871" cy="1569660"/>
          </a:xfrm>
          <a:prstGeom prst="rect">
            <a:avLst/>
          </a:prstGeom>
          <a:noFill/>
        </p:spPr>
        <p:txBody>
          <a:bodyPr wrap="square" rtlCol="0">
            <a:spAutoFit/>
          </a:bodyPr>
          <a:lstStyle/>
          <a:p>
            <a:r>
              <a:rPr lang="en-US" sz="2400" b="1" dirty="0"/>
              <a:t>Flow 5 </a:t>
            </a:r>
            <a:r>
              <a:rPr lang="en-US" sz="2400" dirty="0"/>
              <a:t>= Immobilization = uptake of N by microbes. N flows from  Soil Inorganic N to become part of the Soil Organic N stocks.</a:t>
            </a:r>
          </a:p>
        </p:txBody>
      </p:sp>
      <p:sp>
        <p:nvSpPr>
          <p:cNvPr id="8" name="TextBox 7"/>
          <p:cNvSpPr txBox="1"/>
          <p:nvPr/>
        </p:nvSpPr>
        <p:spPr>
          <a:xfrm>
            <a:off x="6861734" y="5558348"/>
            <a:ext cx="3776870" cy="1200329"/>
          </a:xfrm>
          <a:prstGeom prst="rect">
            <a:avLst/>
          </a:prstGeom>
          <a:noFill/>
        </p:spPr>
        <p:txBody>
          <a:bodyPr wrap="square" rtlCol="0">
            <a:spAutoFit/>
          </a:bodyPr>
          <a:lstStyle/>
          <a:p>
            <a:r>
              <a:rPr lang="en-US" sz="3600" b="1" dirty="0"/>
              <a:t>A VERY large pool in our Iowa soils!!</a:t>
            </a:r>
          </a:p>
        </p:txBody>
      </p:sp>
      <p:cxnSp>
        <p:nvCxnSpPr>
          <p:cNvPr id="15" name="Straight Arrow Connector 14"/>
          <p:cNvCxnSpPr>
            <a:stCxn id="8" idx="1"/>
          </p:cNvCxnSpPr>
          <p:nvPr/>
        </p:nvCxnSpPr>
        <p:spPr>
          <a:xfrm flipH="1" flipV="1">
            <a:off x="6344778" y="5816870"/>
            <a:ext cx="516956" cy="341643"/>
          </a:xfrm>
          <a:prstGeom prst="straightConnector1">
            <a:avLst/>
          </a:prstGeom>
          <a:ln w="635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CCB60296-BC91-4BEC-90BD-27603245F28C}"/>
              </a:ext>
            </a:extLst>
          </p:cNvPr>
          <p:cNvGrpSpPr/>
          <p:nvPr/>
        </p:nvGrpSpPr>
        <p:grpSpPr>
          <a:xfrm>
            <a:off x="2413695" y="1569828"/>
            <a:ext cx="2490814" cy="2353779"/>
            <a:chOff x="2413695" y="1569828"/>
            <a:chExt cx="2490814" cy="2353779"/>
          </a:xfrm>
        </p:grpSpPr>
        <p:sp>
          <p:nvSpPr>
            <p:cNvPr id="27" name="Rectangle 26">
              <a:extLst>
                <a:ext uri="{FF2B5EF4-FFF2-40B4-BE49-F238E27FC236}">
                  <a16:creationId xmlns:a16="http://schemas.microsoft.com/office/drawing/2014/main" id="{F32CAAD9-FA57-4C25-BDA0-2BD10A0C8CBA}"/>
                </a:ext>
              </a:extLst>
            </p:cNvPr>
            <p:cNvSpPr/>
            <p:nvPr/>
          </p:nvSpPr>
          <p:spPr>
            <a:xfrm>
              <a:off x="2413695" y="1569828"/>
              <a:ext cx="1612669" cy="63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Fertilizer</a:t>
              </a:r>
            </a:p>
          </p:txBody>
        </p:sp>
        <p:sp>
          <p:nvSpPr>
            <p:cNvPr id="29" name="Freeform: Shape 28">
              <a:extLst>
                <a:ext uri="{FF2B5EF4-FFF2-40B4-BE49-F238E27FC236}">
                  <a16:creationId xmlns:a16="http://schemas.microsoft.com/office/drawing/2014/main" id="{BC352EF0-0824-42DA-97B3-00CC8FE31F36}"/>
                </a:ext>
              </a:extLst>
            </p:cNvPr>
            <p:cNvSpPr/>
            <p:nvPr/>
          </p:nvSpPr>
          <p:spPr>
            <a:xfrm>
              <a:off x="3491345" y="2244436"/>
              <a:ext cx="1413164" cy="1679171"/>
            </a:xfrm>
            <a:custGeom>
              <a:avLst/>
              <a:gdLst>
                <a:gd name="connsiteX0" fmla="*/ 0 w 1413164"/>
                <a:gd name="connsiteY0" fmla="*/ 0 h 1679171"/>
                <a:gd name="connsiteX1" fmla="*/ 399011 w 1413164"/>
                <a:gd name="connsiteY1" fmla="*/ 864524 h 1679171"/>
                <a:gd name="connsiteX2" fmla="*/ 748146 w 1413164"/>
                <a:gd name="connsiteY2" fmla="*/ 1363288 h 1679171"/>
                <a:gd name="connsiteX3" fmla="*/ 1413164 w 1413164"/>
                <a:gd name="connsiteY3" fmla="*/ 1679171 h 1679171"/>
              </a:gdLst>
              <a:ahLst/>
              <a:cxnLst>
                <a:cxn ang="0">
                  <a:pos x="connsiteX0" y="connsiteY0"/>
                </a:cxn>
                <a:cxn ang="0">
                  <a:pos x="connsiteX1" y="connsiteY1"/>
                </a:cxn>
                <a:cxn ang="0">
                  <a:pos x="connsiteX2" y="connsiteY2"/>
                </a:cxn>
                <a:cxn ang="0">
                  <a:pos x="connsiteX3" y="connsiteY3"/>
                </a:cxn>
              </a:cxnLst>
              <a:rect l="l" t="t" r="r" b="b"/>
              <a:pathLst>
                <a:path w="1413164" h="1679171">
                  <a:moveTo>
                    <a:pt x="0" y="0"/>
                  </a:moveTo>
                  <a:cubicBezTo>
                    <a:pt x="137160" y="318654"/>
                    <a:pt x="274320" y="637309"/>
                    <a:pt x="399011" y="864524"/>
                  </a:cubicBezTo>
                  <a:cubicBezTo>
                    <a:pt x="523702" y="1091739"/>
                    <a:pt x="579120" y="1227513"/>
                    <a:pt x="748146" y="1363288"/>
                  </a:cubicBezTo>
                  <a:cubicBezTo>
                    <a:pt x="917172" y="1499063"/>
                    <a:pt x="1165168" y="1589117"/>
                    <a:pt x="1413164" y="1679171"/>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10473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04" y="6363"/>
            <a:ext cx="10515600" cy="1325563"/>
          </a:xfrm>
        </p:spPr>
        <p:txBody>
          <a:bodyPr/>
          <a:lstStyle/>
          <a:p>
            <a:pPr algn="ctr"/>
            <a:r>
              <a:rPr lang="en-US" b="1" dirty="0"/>
              <a:t>Stocks and Flows in the N Cycle</a:t>
            </a:r>
          </a:p>
        </p:txBody>
      </p:sp>
      <p:sp>
        <p:nvSpPr>
          <p:cNvPr id="3" name="Title 1"/>
          <p:cNvSpPr txBox="1">
            <a:spLocks/>
          </p:cNvSpPr>
          <p:nvPr/>
        </p:nvSpPr>
        <p:spPr>
          <a:xfrm>
            <a:off x="824753" y="4928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p>
        </p:txBody>
      </p:sp>
      <p:grpSp>
        <p:nvGrpSpPr>
          <p:cNvPr id="30" name="Group 29"/>
          <p:cNvGrpSpPr/>
          <p:nvPr/>
        </p:nvGrpSpPr>
        <p:grpSpPr>
          <a:xfrm>
            <a:off x="123004" y="1678962"/>
            <a:ext cx="6565611" cy="4315155"/>
            <a:chOff x="123004" y="1678962"/>
            <a:chExt cx="6565611" cy="4315155"/>
          </a:xfrm>
        </p:grpSpPr>
        <p:grpSp>
          <p:nvGrpSpPr>
            <p:cNvPr id="4" name="Group 3"/>
            <p:cNvGrpSpPr/>
            <p:nvPr/>
          </p:nvGrpSpPr>
          <p:grpSpPr>
            <a:xfrm>
              <a:off x="123004" y="1678962"/>
              <a:ext cx="6565611" cy="4066156"/>
              <a:chOff x="123004" y="1641892"/>
              <a:chExt cx="6565611" cy="4066156"/>
            </a:xfrm>
          </p:grpSpPr>
          <p:sp>
            <p:nvSpPr>
              <p:cNvPr id="5" name="Rectangle 4"/>
              <p:cNvSpPr/>
              <p:nvPr/>
            </p:nvSpPr>
            <p:spPr>
              <a:xfrm>
                <a:off x="4827181" y="1937938"/>
                <a:ext cx="1403498" cy="711133"/>
              </a:xfrm>
              <a:prstGeom prst="rect">
                <a:avLst/>
              </a:prstGeom>
              <a:solidFill>
                <a:srgbClr val="B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Atmosphere</a:t>
                </a:r>
              </a:p>
              <a:p>
                <a:pPr algn="ctr"/>
                <a:r>
                  <a:rPr lang="en-US" b="1" dirty="0">
                    <a:solidFill>
                      <a:schemeClr val="tx1"/>
                    </a:solidFill>
                  </a:rPr>
                  <a:t>N</a:t>
                </a:r>
                <a:r>
                  <a:rPr lang="en-US" b="1" baseline="-25000" dirty="0">
                    <a:solidFill>
                      <a:schemeClr val="tx1"/>
                    </a:solidFill>
                  </a:rPr>
                  <a:t>2</a:t>
                </a:r>
              </a:p>
            </p:txBody>
          </p:sp>
          <p:sp>
            <p:nvSpPr>
              <p:cNvPr id="6" name="Rectangle 5"/>
              <p:cNvSpPr/>
              <p:nvPr/>
            </p:nvSpPr>
            <p:spPr>
              <a:xfrm>
                <a:off x="4880969" y="3483203"/>
                <a:ext cx="1403498" cy="844537"/>
              </a:xfrm>
              <a:prstGeom prst="rect">
                <a:avLst/>
              </a:prstGeom>
              <a:solidFill>
                <a:srgbClr val="FDD5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Soil Inorganic N</a:t>
                </a:r>
                <a:endParaRPr lang="en-US" b="1" baseline="-25000" dirty="0">
                  <a:solidFill>
                    <a:schemeClr val="tx1"/>
                  </a:solidFill>
                </a:endParaRPr>
              </a:p>
            </p:txBody>
          </p:sp>
          <p:sp>
            <p:nvSpPr>
              <p:cNvPr id="7" name="Rectangle 6"/>
              <p:cNvSpPr/>
              <p:nvPr/>
            </p:nvSpPr>
            <p:spPr>
              <a:xfrm>
                <a:off x="1711946" y="2763316"/>
                <a:ext cx="1403498" cy="719887"/>
              </a:xfrm>
              <a:prstGeom prst="rect">
                <a:avLst/>
              </a:prstGeom>
              <a:solidFill>
                <a:srgbClr val="0678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Crop N</a:t>
                </a:r>
                <a:endParaRPr lang="en-US" b="1" baseline="-25000" dirty="0">
                  <a:solidFill>
                    <a:schemeClr val="bg1"/>
                  </a:solidFill>
                </a:endParaRPr>
              </a:p>
            </p:txBody>
          </p:sp>
          <p:sp>
            <p:nvSpPr>
              <p:cNvPr id="10" name="Freeform 9"/>
              <p:cNvSpPr/>
              <p:nvPr/>
            </p:nvSpPr>
            <p:spPr>
              <a:xfrm>
                <a:off x="4253752" y="2232212"/>
                <a:ext cx="600635" cy="1506070"/>
              </a:xfrm>
              <a:custGeom>
                <a:avLst/>
                <a:gdLst>
                  <a:gd name="connsiteX0" fmla="*/ 557906 w 611694"/>
                  <a:gd name="connsiteY0" fmla="*/ 0 h 1506070"/>
                  <a:gd name="connsiteX1" fmla="*/ 33471 w 611694"/>
                  <a:gd name="connsiteY1" fmla="*/ 242047 h 1506070"/>
                  <a:gd name="connsiteX2" fmla="*/ 114153 w 611694"/>
                  <a:gd name="connsiteY2" fmla="*/ 1156447 h 1506070"/>
                  <a:gd name="connsiteX3" fmla="*/ 611694 w 611694"/>
                  <a:gd name="connsiteY3" fmla="*/ 1506070 h 1506070"/>
                </a:gdLst>
                <a:ahLst/>
                <a:cxnLst>
                  <a:cxn ang="0">
                    <a:pos x="connsiteX0" y="connsiteY0"/>
                  </a:cxn>
                  <a:cxn ang="0">
                    <a:pos x="connsiteX1" y="connsiteY1"/>
                  </a:cxn>
                  <a:cxn ang="0">
                    <a:pos x="connsiteX2" y="connsiteY2"/>
                  </a:cxn>
                  <a:cxn ang="0">
                    <a:pos x="connsiteX3" y="connsiteY3"/>
                  </a:cxn>
                </a:cxnLst>
                <a:rect l="l" t="t" r="r" b="b"/>
                <a:pathLst>
                  <a:path w="611694" h="1506070">
                    <a:moveTo>
                      <a:pt x="557906" y="0"/>
                    </a:moveTo>
                    <a:cubicBezTo>
                      <a:pt x="332668" y="24653"/>
                      <a:pt x="107430" y="49306"/>
                      <a:pt x="33471" y="242047"/>
                    </a:cubicBezTo>
                    <a:cubicBezTo>
                      <a:pt x="-40488" y="434788"/>
                      <a:pt x="17783" y="945777"/>
                      <a:pt x="114153" y="1156447"/>
                    </a:cubicBezTo>
                    <a:cubicBezTo>
                      <a:pt x="210523" y="1367117"/>
                      <a:pt x="526529" y="1454523"/>
                      <a:pt x="611694" y="1506070"/>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1426868">
                <a:off x="686023" y="2617972"/>
                <a:ext cx="1140048" cy="443753"/>
              </a:xfrm>
              <a:custGeom>
                <a:avLst/>
                <a:gdLst>
                  <a:gd name="connsiteX0" fmla="*/ 1748117 w 1748117"/>
                  <a:gd name="connsiteY0" fmla="*/ 768129 h 768129"/>
                  <a:gd name="connsiteX1" fmla="*/ 1116106 w 1748117"/>
                  <a:gd name="connsiteY1" fmla="*/ 606764 h 768129"/>
                  <a:gd name="connsiteX2" fmla="*/ 363070 w 1748117"/>
                  <a:gd name="connsiteY2" fmla="*/ 82329 h 768129"/>
                  <a:gd name="connsiteX3" fmla="*/ 0 w 1748117"/>
                  <a:gd name="connsiteY3" fmla="*/ 1646 h 768129"/>
                </a:gdLst>
                <a:ahLst/>
                <a:cxnLst>
                  <a:cxn ang="0">
                    <a:pos x="connsiteX0" y="connsiteY0"/>
                  </a:cxn>
                  <a:cxn ang="0">
                    <a:pos x="connsiteX1" y="connsiteY1"/>
                  </a:cxn>
                  <a:cxn ang="0">
                    <a:pos x="connsiteX2" y="connsiteY2"/>
                  </a:cxn>
                  <a:cxn ang="0">
                    <a:pos x="connsiteX3" y="connsiteY3"/>
                  </a:cxn>
                </a:cxnLst>
                <a:rect l="l" t="t" r="r" b="b"/>
                <a:pathLst>
                  <a:path w="1748117" h="768129">
                    <a:moveTo>
                      <a:pt x="1748117" y="768129"/>
                    </a:moveTo>
                    <a:cubicBezTo>
                      <a:pt x="1547532" y="744596"/>
                      <a:pt x="1346947" y="721064"/>
                      <a:pt x="1116106" y="606764"/>
                    </a:cubicBezTo>
                    <a:cubicBezTo>
                      <a:pt x="885265" y="492464"/>
                      <a:pt x="549088" y="183182"/>
                      <a:pt x="363070" y="82329"/>
                    </a:cubicBezTo>
                    <a:cubicBezTo>
                      <a:pt x="177052" y="-18524"/>
                      <a:pt x="0" y="1646"/>
                      <a:pt x="0" y="1646"/>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3004" y="1641892"/>
                <a:ext cx="1403498" cy="71988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Yield N</a:t>
                </a:r>
                <a:endParaRPr lang="en-US" b="1" baseline="-25000" dirty="0">
                  <a:solidFill>
                    <a:schemeClr val="tx1"/>
                  </a:solidFill>
                </a:endParaRPr>
              </a:p>
            </p:txBody>
          </p:sp>
          <p:sp>
            <p:nvSpPr>
              <p:cNvPr id="14" name="Freeform 13"/>
              <p:cNvSpPr/>
              <p:nvPr/>
            </p:nvSpPr>
            <p:spPr>
              <a:xfrm rot="12866884">
                <a:off x="2286788" y="4304156"/>
                <a:ext cx="2938591" cy="496915"/>
              </a:xfrm>
              <a:custGeom>
                <a:avLst/>
                <a:gdLst>
                  <a:gd name="connsiteX0" fmla="*/ 1748117 w 1748117"/>
                  <a:gd name="connsiteY0" fmla="*/ 768129 h 768129"/>
                  <a:gd name="connsiteX1" fmla="*/ 1116106 w 1748117"/>
                  <a:gd name="connsiteY1" fmla="*/ 606764 h 768129"/>
                  <a:gd name="connsiteX2" fmla="*/ 363070 w 1748117"/>
                  <a:gd name="connsiteY2" fmla="*/ 82329 h 768129"/>
                  <a:gd name="connsiteX3" fmla="*/ 0 w 1748117"/>
                  <a:gd name="connsiteY3" fmla="*/ 1646 h 768129"/>
                </a:gdLst>
                <a:ahLst/>
                <a:cxnLst>
                  <a:cxn ang="0">
                    <a:pos x="connsiteX0" y="connsiteY0"/>
                  </a:cxn>
                  <a:cxn ang="0">
                    <a:pos x="connsiteX1" y="connsiteY1"/>
                  </a:cxn>
                  <a:cxn ang="0">
                    <a:pos x="connsiteX2" y="connsiteY2"/>
                  </a:cxn>
                  <a:cxn ang="0">
                    <a:pos x="connsiteX3" y="connsiteY3"/>
                  </a:cxn>
                </a:cxnLst>
                <a:rect l="l" t="t" r="r" b="b"/>
                <a:pathLst>
                  <a:path w="1748117" h="768129">
                    <a:moveTo>
                      <a:pt x="1748117" y="768129"/>
                    </a:moveTo>
                    <a:cubicBezTo>
                      <a:pt x="1547532" y="744596"/>
                      <a:pt x="1346947" y="721064"/>
                      <a:pt x="1116106" y="606764"/>
                    </a:cubicBezTo>
                    <a:cubicBezTo>
                      <a:pt x="885265" y="492464"/>
                      <a:pt x="549088" y="183182"/>
                      <a:pt x="363070" y="82329"/>
                    </a:cubicBezTo>
                    <a:cubicBezTo>
                      <a:pt x="177052" y="-18524"/>
                      <a:pt x="0" y="1646"/>
                      <a:pt x="0" y="1646"/>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rot="10800000">
                <a:off x="6284467" y="4201978"/>
                <a:ext cx="404148" cy="1506070"/>
              </a:xfrm>
              <a:custGeom>
                <a:avLst/>
                <a:gdLst>
                  <a:gd name="connsiteX0" fmla="*/ 557906 w 611694"/>
                  <a:gd name="connsiteY0" fmla="*/ 0 h 1506070"/>
                  <a:gd name="connsiteX1" fmla="*/ 33471 w 611694"/>
                  <a:gd name="connsiteY1" fmla="*/ 242047 h 1506070"/>
                  <a:gd name="connsiteX2" fmla="*/ 114153 w 611694"/>
                  <a:gd name="connsiteY2" fmla="*/ 1156447 h 1506070"/>
                  <a:gd name="connsiteX3" fmla="*/ 611694 w 611694"/>
                  <a:gd name="connsiteY3" fmla="*/ 1506070 h 1506070"/>
                </a:gdLst>
                <a:ahLst/>
                <a:cxnLst>
                  <a:cxn ang="0">
                    <a:pos x="connsiteX0" y="connsiteY0"/>
                  </a:cxn>
                  <a:cxn ang="0">
                    <a:pos x="connsiteX1" y="connsiteY1"/>
                  </a:cxn>
                  <a:cxn ang="0">
                    <a:pos x="connsiteX2" y="connsiteY2"/>
                  </a:cxn>
                  <a:cxn ang="0">
                    <a:pos x="connsiteX3" y="connsiteY3"/>
                  </a:cxn>
                </a:cxnLst>
                <a:rect l="l" t="t" r="r" b="b"/>
                <a:pathLst>
                  <a:path w="611694" h="1506070">
                    <a:moveTo>
                      <a:pt x="557906" y="0"/>
                    </a:moveTo>
                    <a:cubicBezTo>
                      <a:pt x="332668" y="24653"/>
                      <a:pt x="107430" y="49306"/>
                      <a:pt x="33471" y="242047"/>
                    </a:cubicBezTo>
                    <a:cubicBezTo>
                      <a:pt x="-40488" y="434788"/>
                      <a:pt x="17783" y="945777"/>
                      <a:pt x="114153" y="1156447"/>
                    </a:cubicBezTo>
                    <a:cubicBezTo>
                      <a:pt x="210523" y="1367117"/>
                      <a:pt x="526529" y="1454523"/>
                      <a:pt x="611694" y="1506070"/>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300959" y="2552296"/>
                <a:ext cx="340158" cy="461665"/>
              </a:xfrm>
              <a:prstGeom prst="rect">
                <a:avLst/>
              </a:prstGeom>
              <a:noFill/>
            </p:spPr>
            <p:txBody>
              <a:bodyPr wrap="none" rtlCol="0">
                <a:spAutoFit/>
              </a:bodyPr>
              <a:lstStyle/>
              <a:p>
                <a:r>
                  <a:rPr lang="en-US" sz="2400" b="1" dirty="0"/>
                  <a:t>1</a:t>
                </a:r>
              </a:p>
            </p:txBody>
          </p:sp>
          <p:sp>
            <p:nvSpPr>
              <p:cNvPr id="20" name="TextBox 19"/>
              <p:cNvSpPr txBox="1"/>
              <p:nvPr/>
            </p:nvSpPr>
            <p:spPr>
              <a:xfrm>
                <a:off x="3304608" y="2848421"/>
                <a:ext cx="340158" cy="461665"/>
              </a:xfrm>
              <a:prstGeom prst="rect">
                <a:avLst/>
              </a:prstGeom>
              <a:noFill/>
            </p:spPr>
            <p:txBody>
              <a:bodyPr wrap="none" rtlCol="0">
                <a:spAutoFit/>
              </a:bodyPr>
              <a:lstStyle/>
              <a:p>
                <a:r>
                  <a:rPr lang="en-US" sz="2400" b="1" dirty="0"/>
                  <a:t>2</a:t>
                </a:r>
              </a:p>
            </p:txBody>
          </p:sp>
          <p:sp>
            <p:nvSpPr>
              <p:cNvPr id="21" name="TextBox 20"/>
              <p:cNvSpPr txBox="1"/>
              <p:nvPr/>
            </p:nvSpPr>
            <p:spPr>
              <a:xfrm>
                <a:off x="1234788" y="2473104"/>
                <a:ext cx="340158" cy="461665"/>
              </a:xfrm>
              <a:prstGeom prst="rect">
                <a:avLst/>
              </a:prstGeom>
              <a:noFill/>
            </p:spPr>
            <p:txBody>
              <a:bodyPr wrap="none" rtlCol="0">
                <a:spAutoFit/>
              </a:bodyPr>
              <a:lstStyle/>
              <a:p>
                <a:r>
                  <a:rPr lang="en-US" sz="2400" b="1" dirty="0"/>
                  <a:t>3</a:t>
                </a:r>
              </a:p>
            </p:txBody>
          </p:sp>
          <p:sp>
            <p:nvSpPr>
              <p:cNvPr id="24" name="TextBox 23"/>
              <p:cNvSpPr txBox="1"/>
              <p:nvPr/>
            </p:nvSpPr>
            <p:spPr>
              <a:xfrm>
                <a:off x="3172874" y="4132579"/>
                <a:ext cx="340158" cy="461665"/>
              </a:xfrm>
              <a:prstGeom prst="rect">
                <a:avLst/>
              </a:prstGeom>
              <a:noFill/>
            </p:spPr>
            <p:txBody>
              <a:bodyPr wrap="none" rtlCol="0">
                <a:spAutoFit/>
              </a:bodyPr>
              <a:lstStyle/>
              <a:p>
                <a:r>
                  <a:rPr lang="en-US" sz="2400" b="1" dirty="0"/>
                  <a:t>4</a:t>
                </a:r>
              </a:p>
            </p:txBody>
          </p:sp>
          <p:sp>
            <p:nvSpPr>
              <p:cNvPr id="25" name="TextBox 24"/>
              <p:cNvSpPr txBox="1"/>
              <p:nvPr/>
            </p:nvSpPr>
            <p:spPr>
              <a:xfrm>
                <a:off x="4473472" y="4381793"/>
                <a:ext cx="340158" cy="461665"/>
              </a:xfrm>
              <a:prstGeom prst="rect">
                <a:avLst/>
              </a:prstGeom>
              <a:noFill/>
            </p:spPr>
            <p:txBody>
              <a:bodyPr wrap="none" rtlCol="0">
                <a:spAutoFit/>
              </a:bodyPr>
              <a:lstStyle/>
              <a:p>
                <a:r>
                  <a:rPr lang="en-US" sz="2400" b="1" dirty="0"/>
                  <a:t>5</a:t>
                </a:r>
              </a:p>
            </p:txBody>
          </p:sp>
          <p:sp>
            <p:nvSpPr>
              <p:cNvPr id="26" name="TextBox 25"/>
              <p:cNvSpPr txBox="1"/>
              <p:nvPr/>
            </p:nvSpPr>
            <p:spPr>
              <a:xfrm>
                <a:off x="6304706" y="4594244"/>
                <a:ext cx="340158" cy="461665"/>
              </a:xfrm>
              <a:prstGeom prst="rect">
                <a:avLst/>
              </a:prstGeom>
              <a:noFill/>
            </p:spPr>
            <p:txBody>
              <a:bodyPr wrap="none" rtlCol="0">
                <a:spAutoFit/>
              </a:bodyPr>
              <a:lstStyle/>
              <a:p>
                <a:r>
                  <a:rPr lang="en-US" sz="2400" b="1" dirty="0"/>
                  <a:t>6</a:t>
                </a:r>
              </a:p>
            </p:txBody>
          </p:sp>
        </p:grpSp>
        <p:sp>
          <p:nvSpPr>
            <p:cNvPr id="28" name="Rectangle 27"/>
            <p:cNvSpPr/>
            <p:nvPr/>
          </p:nvSpPr>
          <p:spPr>
            <a:xfrm>
              <a:off x="4827181" y="5232532"/>
              <a:ext cx="1403498" cy="761585"/>
            </a:xfrm>
            <a:prstGeom prst="rect">
              <a:avLst/>
            </a:prstGeom>
            <a:solidFill>
              <a:srgbClr val="7E2A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Soil </a:t>
              </a:r>
            </a:p>
            <a:p>
              <a:pPr algn="ctr"/>
              <a:r>
                <a:rPr lang="en-US" b="1" dirty="0">
                  <a:solidFill>
                    <a:schemeClr val="bg1"/>
                  </a:solidFill>
                </a:rPr>
                <a:t>Organic N</a:t>
              </a:r>
              <a:endParaRPr lang="en-US" b="1" baseline="-25000" dirty="0">
                <a:solidFill>
                  <a:schemeClr val="bg1"/>
                </a:solidFill>
              </a:endParaRPr>
            </a:p>
          </p:txBody>
        </p:sp>
      </p:grpSp>
      <p:sp>
        <p:nvSpPr>
          <p:cNvPr id="31" name="Freeform 30"/>
          <p:cNvSpPr/>
          <p:nvPr/>
        </p:nvSpPr>
        <p:spPr>
          <a:xfrm>
            <a:off x="3133165" y="3239095"/>
            <a:ext cx="1748117" cy="768129"/>
          </a:xfrm>
          <a:custGeom>
            <a:avLst/>
            <a:gdLst>
              <a:gd name="connsiteX0" fmla="*/ 1748117 w 1748117"/>
              <a:gd name="connsiteY0" fmla="*/ 768129 h 768129"/>
              <a:gd name="connsiteX1" fmla="*/ 1116106 w 1748117"/>
              <a:gd name="connsiteY1" fmla="*/ 606764 h 768129"/>
              <a:gd name="connsiteX2" fmla="*/ 363070 w 1748117"/>
              <a:gd name="connsiteY2" fmla="*/ 82329 h 768129"/>
              <a:gd name="connsiteX3" fmla="*/ 0 w 1748117"/>
              <a:gd name="connsiteY3" fmla="*/ 1646 h 768129"/>
            </a:gdLst>
            <a:ahLst/>
            <a:cxnLst>
              <a:cxn ang="0">
                <a:pos x="connsiteX0" y="connsiteY0"/>
              </a:cxn>
              <a:cxn ang="0">
                <a:pos x="connsiteX1" y="connsiteY1"/>
              </a:cxn>
              <a:cxn ang="0">
                <a:pos x="connsiteX2" y="connsiteY2"/>
              </a:cxn>
              <a:cxn ang="0">
                <a:pos x="connsiteX3" y="connsiteY3"/>
              </a:cxn>
            </a:cxnLst>
            <a:rect l="l" t="t" r="r" b="b"/>
            <a:pathLst>
              <a:path w="1748117" h="768129">
                <a:moveTo>
                  <a:pt x="1748117" y="768129"/>
                </a:moveTo>
                <a:cubicBezTo>
                  <a:pt x="1547532" y="744596"/>
                  <a:pt x="1346947" y="721064"/>
                  <a:pt x="1116106" y="606764"/>
                </a:cubicBezTo>
                <a:cubicBezTo>
                  <a:pt x="885265" y="492464"/>
                  <a:pt x="549088" y="183182"/>
                  <a:pt x="363070" y="82329"/>
                </a:cubicBezTo>
                <a:cubicBezTo>
                  <a:pt x="177052" y="-18524"/>
                  <a:pt x="0" y="1646"/>
                  <a:pt x="0" y="1646"/>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rot="238200">
            <a:off x="4462938" y="4166680"/>
            <a:ext cx="398721" cy="1223436"/>
          </a:xfrm>
          <a:custGeom>
            <a:avLst/>
            <a:gdLst>
              <a:gd name="connsiteX0" fmla="*/ 557906 w 611694"/>
              <a:gd name="connsiteY0" fmla="*/ 0 h 1506070"/>
              <a:gd name="connsiteX1" fmla="*/ 33471 w 611694"/>
              <a:gd name="connsiteY1" fmla="*/ 242047 h 1506070"/>
              <a:gd name="connsiteX2" fmla="*/ 114153 w 611694"/>
              <a:gd name="connsiteY2" fmla="*/ 1156447 h 1506070"/>
              <a:gd name="connsiteX3" fmla="*/ 611694 w 611694"/>
              <a:gd name="connsiteY3" fmla="*/ 1506070 h 1506070"/>
            </a:gdLst>
            <a:ahLst/>
            <a:cxnLst>
              <a:cxn ang="0">
                <a:pos x="connsiteX0" y="connsiteY0"/>
              </a:cxn>
              <a:cxn ang="0">
                <a:pos x="connsiteX1" y="connsiteY1"/>
              </a:cxn>
              <a:cxn ang="0">
                <a:pos x="connsiteX2" y="connsiteY2"/>
              </a:cxn>
              <a:cxn ang="0">
                <a:pos x="connsiteX3" y="connsiteY3"/>
              </a:cxn>
            </a:cxnLst>
            <a:rect l="l" t="t" r="r" b="b"/>
            <a:pathLst>
              <a:path w="611694" h="1506070">
                <a:moveTo>
                  <a:pt x="557906" y="0"/>
                </a:moveTo>
                <a:cubicBezTo>
                  <a:pt x="332668" y="24653"/>
                  <a:pt x="107430" y="49306"/>
                  <a:pt x="33471" y="242047"/>
                </a:cubicBezTo>
                <a:cubicBezTo>
                  <a:pt x="-40488" y="434788"/>
                  <a:pt x="17783" y="945777"/>
                  <a:pt x="114153" y="1156447"/>
                </a:cubicBezTo>
                <a:cubicBezTo>
                  <a:pt x="210523" y="1367117"/>
                  <a:pt x="526529" y="1454523"/>
                  <a:pt x="611694" y="1506070"/>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920695" y="4544790"/>
            <a:ext cx="4671871" cy="1569660"/>
          </a:xfrm>
          <a:prstGeom prst="rect">
            <a:avLst/>
          </a:prstGeom>
          <a:noFill/>
        </p:spPr>
        <p:txBody>
          <a:bodyPr wrap="square" rtlCol="0">
            <a:spAutoFit/>
          </a:bodyPr>
          <a:lstStyle/>
          <a:p>
            <a:r>
              <a:rPr lang="en-US" sz="2400" b="1" dirty="0"/>
              <a:t>Flow 6 </a:t>
            </a:r>
            <a:r>
              <a:rPr lang="en-US" sz="2400" dirty="0"/>
              <a:t>= Mineralization = decomposition of Soil Organic N by microbes, which causes N to flow to the Soil Inorganic N stocks.</a:t>
            </a:r>
          </a:p>
        </p:txBody>
      </p:sp>
      <p:grpSp>
        <p:nvGrpSpPr>
          <p:cNvPr id="27" name="Group 26">
            <a:extLst>
              <a:ext uri="{FF2B5EF4-FFF2-40B4-BE49-F238E27FC236}">
                <a16:creationId xmlns:a16="http://schemas.microsoft.com/office/drawing/2014/main" id="{0ACB4007-78E1-43DC-9DE1-2CAECFC2662E}"/>
              </a:ext>
            </a:extLst>
          </p:cNvPr>
          <p:cNvGrpSpPr/>
          <p:nvPr/>
        </p:nvGrpSpPr>
        <p:grpSpPr>
          <a:xfrm>
            <a:off x="2413695" y="1569828"/>
            <a:ext cx="2490814" cy="2353779"/>
            <a:chOff x="2413695" y="1569828"/>
            <a:chExt cx="2490814" cy="2353779"/>
          </a:xfrm>
        </p:grpSpPr>
        <p:sp>
          <p:nvSpPr>
            <p:cNvPr id="29" name="Rectangle 28">
              <a:extLst>
                <a:ext uri="{FF2B5EF4-FFF2-40B4-BE49-F238E27FC236}">
                  <a16:creationId xmlns:a16="http://schemas.microsoft.com/office/drawing/2014/main" id="{5FDF8AFB-F1E9-47C8-B1D7-99E244B562A7}"/>
                </a:ext>
              </a:extLst>
            </p:cNvPr>
            <p:cNvSpPr/>
            <p:nvPr/>
          </p:nvSpPr>
          <p:spPr>
            <a:xfrm>
              <a:off x="2413695" y="1569828"/>
              <a:ext cx="1612669" cy="63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Fertilizer</a:t>
              </a:r>
            </a:p>
          </p:txBody>
        </p:sp>
        <p:sp>
          <p:nvSpPr>
            <p:cNvPr id="33" name="Freeform: Shape 32">
              <a:extLst>
                <a:ext uri="{FF2B5EF4-FFF2-40B4-BE49-F238E27FC236}">
                  <a16:creationId xmlns:a16="http://schemas.microsoft.com/office/drawing/2014/main" id="{5B090F3A-3E36-4237-A242-449A7CB23784}"/>
                </a:ext>
              </a:extLst>
            </p:cNvPr>
            <p:cNvSpPr/>
            <p:nvPr/>
          </p:nvSpPr>
          <p:spPr>
            <a:xfrm>
              <a:off x="3491345" y="2244436"/>
              <a:ext cx="1413164" cy="1679171"/>
            </a:xfrm>
            <a:custGeom>
              <a:avLst/>
              <a:gdLst>
                <a:gd name="connsiteX0" fmla="*/ 0 w 1413164"/>
                <a:gd name="connsiteY0" fmla="*/ 0 h 1679171"/>
                <a:gd name="connsiteX1" fmla="*/ 399011 w 1413164"/>
                <a:gd name="connsiteY1" fmla="*/ 864524 h 1679171"/>
                <a:gd name="connsiteX2" fmla="*/ 748146 w 1413164"/>
                <a:gd name="connsiteY2" fmla="*/ 1363288 h 1679171"/>
                <a:gd name="connsiteX3" fmla="*/ 1413164 w 1413164"/>
                <a:gd name="connsiteY3" fmla="*/ 1679171 h 1679171"/>
              </a:gdLst>
              <a:ahLst/>
              <a:cxnLst>
                <a:cxn ang="0">
                  <a:pos x="connsiteX0" y="connsiteY0"/>
                </a:cxn>
                <a:cxn ang="0">
                  <a:pos x="connsiteX1" y="connsiteY1"/>
                </a:cxn>
                <a:cxn ang="0">
                  <a:pos x="connsiteX2" y="connsiteY2"/>
                </a:cxn>
                <a:cxn ang="0">
                  <a:pos x="connsiteX3" y="connsiteY3"/>
                </a:cxn>
              </a:cxnLst>
              <a:rect l="l" t="t" r="r" b="b"/>
              <a:pathLst>
                <a:path w="1413164" h="1679171">
                  <a:moveTo>
                    <a:pt x="0" y="0"/>
                  </a:moveTo>
                  <a:cubicBezTo>
                    <a:pt x="137160" y="318654"/>
                    <a:pt x="274320" y="637309"/>
                    <a:pt x="399011" y="864524"/>
                  </a:cubicBezTo>
                  <a:cubicBezTo>
                    <a:pt x="523702" y="1091739"/>
                    <a:pt x="579120" y="1227513"/>
                    <a:pt x="748146" y="1363288"/>
                  </a:cubicBezTo>
                  <a:cubicBezTo>
                    <a:pt x="917172" y="1499063"/>
                    <a:pt x="1165168" y="1589117"/>
                    <a:pt x="1413164" y="1679171"/>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5978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04" y="6363"/>
            <a:ext cx="10515600" cy="1325563"/>
          </a:xfrm>
        </p:spPr>
        <p:txBody>
          <a:bodyPr/>
          <a:lstStyle/>
          <a:p>
            <a:pPr algn="ctr"/>
            <a:r>
              <a:rPr lang="en-US" b="1" dirty="0"/>
              <a:t>Stocks and Flows in the N Cycle</a:t>
            </a:r>
          </a:p>
        </p:txBody>
      </p:sp>
      <p:sp>
        <p:nvSpPr>
          <p:cNvPr id="3" name="Title 1"/>
          <p:cNvSpPr txBox="1">
            <a:spLocks/>
          </p:cNvSpPr>
          <p:nvPr/>
        </p:nvSpPr>
        <p:spPr>
          <a:xfrm>
            <a:off x="824753" y="4928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p>
        </p:txBody>
      </p:sp>
      <p:grpSp>
        <p:nvGrpSpPr>
          <p:cNvPr id="30" name="Group 29"/>
          <p:cNvGrpSpPr/>
          <p:nvPr/>
        </p:nvGrpSpPr>
        <p:grpSpPr>
          <a:xfrm>
            <a:off x="123004" y="1678962"/>
            <a:ext cx="6565611" cy="4315155"/>
            <a:chOff x="123004" y="1678962"/>
            <a:chExt cx="6565611" cy="4315155"/>
          </a:xfrm>
        </p:grpSpPr>
        <p:grpSp>
          <p:nvGrpSpPr>
            <p:cNvPr id="4" name="Group 3"/>
            <p:cNvGrpSpPr/>
            <p:nvPr/>
          </p:nvGrpSpPr>
          <p:grpSpPr>
            <a:xfrm>
              <a:off x="123004" y="1678962"/>
              <a:ext cx="6565611" cy="4066156"/>
              <a:chOff x="123004" y="1641892"/>
              <a:chExt cx="6565611" cy="4066156"/>
            </a:xfrm>
          </p:grpSpPr>
          <p:sp>
            <p:nvSpPr>
              <p:cNvPr id="5" name="Rectangle 4"/>
              <p:cNvSpPr/>
              <p:nvPr/>
            </p:nvSpPr>
            <p:spPr>
              <a:xfrm>
                <a:off x="4827181" y="1937938"/>
                <a:ext cx="1403498" cy="711133"/>
              </a:xfrm>
              <a:prstGeom prst="rect">
                <a:avLst/>
              </a:prstGeom>
              <a:solidFill>
                <a:srgbClr val="B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Atmosphere</a:t>
                </a:r>
              </a:p>
              <a:p>
                <a:pPr algn="ctr"/>
                <a:r>
                  <a:rPr lang="en-US" b="1" dirty="0">
                    <a:solidFill>
                      <a:schemeClr val="tx1"/>
                    </a:solidFill>
                  </a:rPr>
                  <a:t>N</a:t>
                </a:r>
                <a:r>
                  <a:rPr lang="en-US" b="1" baseline="-25000" dirty="0">
                    <a:solidFill>
                      <a:schemeClr val="tx1"/>
                    </a:solidFill>
                  </a:rPr>
                  <a:t>2</a:t>
                </a:r>
              </a:p>
            </p:txBody>
          </p:sp>
          <p:sp>
            <p:nvSpPr>
              <p:cNvPr id="6" name="Rectangle 5"/>
              <p:cNvSpPr/>
              <p:nvPr/>
            </p:nvSpPr>
            <p:spPr>
              <a:xfrm>
                <a:off x="4880969" y="3483203"/>
                <a:ext cx="1403498" cy="844537"/>
              </a:xfrm>
              <a:prstGeom prst="rect">
                <a:avLst/>
              </a:prstGeom>
              <a:solidFill>
                <a:srgbClr val="FDD5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Soil Inorganic N</a:t>
                </a:r>
                <a:endParaRPr lang="en-US" b="1" baseline="-25000" dirty="0">
                  <a:solidFill>
                    <a:schemeClr val="tx1"/>
                  </a:solidFill>
                </a:endParaRPr>
              </a:p>
            </p:txBody>
          </p:sp>
          <p:sp>
            <p:nvSpPr>
              <p:cNvPr id="7" name="Rectangle 6"/>
              <p:cNvSpPr/>
              <p:nvPr/>
            </p:nvSpPr>
            <p:spPr>
              <a:xfrm>
                <a:off x="1711946" y="2763316"/>
                <a:ext cx="1403498" cy="719887"/>
              </a:xfrm>
              <a:prstGeom prst="rect">
                <a:avLst/>
              </a:prstGeom>
              <a:solidFill>
                <a:srgbClr val="0678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Crop N</a:t>
                </a:r>
                <a:endParaRPr lang="en-US" b="1" baseline="-25000" dirty="0">
                  <a:solidFill>
                    <a:schemeClr val="bg1"/>
                  </a:solidFill>
                </a:endParaRPr>
              </a:p>
            </p:txBody>
          </p:sp>
          <p:sp>
            <p:nvSpPr>
              <p:cNvPr id="10" name="Freeform 9"/>
              <p:cNvSpPr/>
              <p:nvPr/>
            </p:nvSpPr>
            <p:spPr>
              <a:xfrm>
                <a:off x="4253752" y="2232212"/>
                <a:ext cx="600635" cy="1506070"/>
              </a:xfrm>
              <a:custGeom>
                <a:avLst/>
                <a:gdLst>
                  <a:gd name="connsiteX0" fmla="*/ 557906 w 611694"/>
                  <a:gd name="connsiteY0" fmla="*/ 0 h 1506070"/>
                  <a:gd name="connsiteX1" fmla="*/ 33471 w 611694"/>
                  <a:gd name="connsiteY1" fmla="*/ 242047 h 1506070"/>
                  <a:gd name="connsiteX2" fmla="*/ 114153 w 611694"/>
                  <a:gd name="connsiteY2" fmla="*/ 1156447 h 1506070"/>
                  <a:gd name="connsiteX3" fmla="*/ 611694 w 611694"/>
                  <a:gd name="connsiteY3" fmla="*/ 1506070 h 1506070"/>
                </a:gdLst>
                <a:ahLst/>
                <a:cxnLst>
                  <a:cxn ang="0">
                    <a:pos x="connsiteX0" y="connsiteY0"/>
                  </a:cxn>
                  <a:cxn ang="0">
                    <a:pos x="connsiteX1" y="connsiteY1"/>
                  </a:cxn>
                  <a:cxn ang="0">
                    <a:pos x="connsiteX2" y="connsiteY2"/>
                  </a:cxn>
                  <a:cxn ang="0">
                    <a:pos x="connsiteX3" y="connsiteY3"/>
                  </a:cxn>
                </a:cxnLst>
                <a:rect l="l" t="t" r="r" b="b"/>
                <a:pathLst>
                  <a:path w="611694" h="1506070">
                    <a:moveTo>
                      <a:pt x="557906" y="0"/>
                    </a:moveTo>
                    <a:cubicBezTo>
                      <a:pt x="332668" y="24653"/>
                      <a:pt x="107430" y="49306"/>
                      <a:pt x="33471" y="242047"/>
                    </a:cubicBezTo>
                    <a:cubicBezTo>
                      <a:pt x="-40488" y="434788"/>
                      <a:pt x="17783" y="945777"/>
                      <a:pt x="114153" y="1156447"/>
                    </a:cubicBezTo>
                    <a:cubicBezTo>
                      <a:pt x="210523" y="1367117"/>
                      <a:pt x="526529" y="1454523"/>
                      <a:pt x="611694" y="1506070"/>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10800000">
                <a:off x="6247560" y="2222321"/>
                <a:ext cx="381840" cy="1506070"/>
              </a:xfrm>
              <a:custGeom>
                <a:avLst/>
                <a:gdLst>
                  <a:gd name="connsiteX0" fmla="*/ 557906 w 611694"/>
                  <a:gd name="connsiteY0" fmla="*/ 0 h 1506070"/>
                  <a:gd name="connsiteX1" fmla="*/ 33471 w 611694"/>
                  <a:gd name="connsiteY1" fmla="*/ 242047 h 1506070"/>
                  <a:gd name="connsiteX2" fmla="*/ 114153 w 611694"/>
                  <a:gd name="connsiteY2" fmla="*/ 1156447 h 1506070"/>
                  <a:gd name="connsiteX3" fmla="*/ 611694 w 611694"/>
                  <a:gd name="connsiteY3" fmla="*/ 1506070 h 1506070"/>
                </a:gdLst>
                <a:ahLst/>
                <a:cxnLst>
                  <a:cxn ang="0">
                    <a:pos x="connsiteX0" y="connsiteY0"/>
                  </a:cxn>
                  <a:cxn ang="0">
                    <a:pos x="connsiteX1" y="connsiteY1"/>
                  </a:cxn>
                  <a:cxn ang="0">
                    <a:pos x="connsiteX2" y="connsiteY2"/>
                  </a:cxn>
                  <a:cxn ang="0">
                    <a:pos x="connsiteX3" y="connsiteY3"/>
                  </a:cxn>
                </a:cxnLst>
                <a:rect l="l" t="t" r="r" b="b"/>
                <a:pathLst>
                  <a:path w="611694" h="1506070">
                    <a:moveTo>
                      <a:pt x="557906" y="0"/>
                    </a:moveTo>
                    <a:cubicBezTo>
                      <a:pt x="332668" y="24653"/>
                      <a:pt x="107430" y="49306"/>
                      <a:pt x="33471" y="242047"/>
                    </a:cubicBezTo>
                    <a:cubicBezTo>
                      <a:pt x="-40488" y="434788"/>
                      <a:pt x="17783" y="945777"/>
                      <a:pt x="114153" y="1156447"/>
                    </a:cubicBezTo>
                    <a:cubicBezTo>
                      <a:pt x="210523" y="1367117"/>
                      <a:pt x="526529" y="1454523"/>
                      <a:pt x="611694" y="1506070"/>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1426868">
                <a:off x="686023" y="2617972"/>
                <a:ext cx="1140048" cy="443753"/>
              </a:xfrm>
              <a:custGeom>
                <a:avLst/>
                <a:gdLst>
                  <a:gd name="connsiteX0" fmla="*/ 1748117 w 1748117"/>
                  <a:gd name="connsiteY0" fmla="*/ 768129 h 768129"/>
                  <a:gd name="connsiteX1" fmla="*/ 1116106 w 1748117"/>
                  <a:gd name="connsiteY1" fmla="*/ 606764 h 768129"/>
                  <a:gd name="connsiteX2" fmla="*/ 363070 w 1748117"/>
                  <a:gd name="connsiteY2" fmla="*/ 82329 h 768129"/>
                  <a:gd name="connsiteX3" fmla="*/ 0 w 1748117"/>
                  <a:gd name="connsiteY3" fmla="*/ 1646 h 768129"/>
                </a:gdLst>
                <a:ahLst/>
                <a:cxnLst>
                  <a:cxn ang="0">
                    <a:pos x="connsiteX0" y="connsiteY0"/>
                  </a:cxn>
                  <a:cxn ang="0">
                    <a:pos x="connsiteX1" y="connsiteY1"/>
                  </a:cxn>
                  <a:cxn ang="0">
                    <a:pos x="connsiteX2" y="connsiteY2"/>
                  </a:cxn>
                  <a:cxn ang="0">
                    <a:pos x="connsiteX3" y="connsiteY3"/>
                  </a:cxn>
                </a:cxnLst>
                <a:rect l="l" t="t" r="r" b="b"/>
                <a:pathLst>
                  <a:path w="1748117" h="768129">
                    <a:moveTo>
                      <a:pt x="1748117" y="768129"/>
                    </a:moveTo>
                    <a:cubicBezTo>
                      <a:pt x="1547532" y="744596"/>
                      <a:pt x="1346947" y="721064"/>
                      <a:pt x="1116106" y="606764"/>
                    </a:cubicBezTo>
                    <a:cubicBezTo>
                      <a:pt x="885265" y="492464"/>
                      <a:pt x="549088" y="183182"/>
                      <a:pt x="363070" y="82329"/>
                    </a:cubicBezTo>
                    <a:cubicBezTo>
                      <a:pt x="177052" y="-18524"/>
                      <a:pt x="0" y="1646"/>
                      <a:pt x="0" y="1646"/>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3004" y="1641892"/>
                <a:ext cx="1403498" cy="71988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Yield N</a:t>
                </a:r>
                <a:endParaRPr lang="en-US" b="1" baseline="-25000" dirty="0">
                  <a:solidFill>
                    <a:schemeClr val="tx1"/>
                  </a:solidFill>
                </a:endParaRPr>
              </a:p>
            </p:txBody>
          </p:sp>
          <p:sp>
            <p:nvSpPr>
              <p:cNvPr id="14" name="Freeform 13"/>
              <p:cNvSpPr/>
              <p:nvPr/>
            </p:nvSpPr>
            <p:spPr>
              <a:xfrm rot="12866884">
                <a:off x="2286788" y="4304156"/>
                <a:ext cx="2938591" cy="496915"/>
              </a:xfrm>
              <a:custGeom>
                <a:avLst/>
                <a:gdLst>
                  <a:gd name="connsiteX0" fmla="*/ 1748117 w 1748117"/>
                  <a:gd name="connsiteY0" fmla="*/ 768129 h 768129"/>
                  <a:gd name="connsiteX1" fmla="*/ 1116106 w 1748117"/>
                  <a:gd name="connsiteY1" fmla="*/ 606764 h 768129"/>
                  <a:gd name="connsiteX2" fmla="*/ 363070 w 1748117"/>
                  <a:gd name="connsiteY2" fmla="*/ 82329 h 768129"/>
                  <a:gd name="connsiteX3" fmla="*/ 0 w 1748117"/>
                  <a:gd name="connsiteY3" fmla="*/ 1646 h 768129"/>
                </a:gdLst>
                <a:ahLst/>
                <a:cxnLst>
                  <a:cxn ang="0">
                    <a:pos x="connsiteX0" y="connsiteY0"/>
                  </a:cxn>
                  <a:cxn ang="0">
                    <a:pos x="connsiteX1" y="connsiteY1"/>
                  </a:cxn>
                  <a:cxn ang="0">
                    <a:pos x="connsiteX2" y="connsiteY2"/>
                  </a:cxn>
                  <a:cxn ang="0">
                    <a:pos x="connsiteX3" y="connsiteY3"/>
                  </a:cxn>
                </a:cxnLst>
                <a:rect l="l" t="t" r="r" b="b"/>
                <a:pathLst>
                  <a:path w="1748117" h="768129">
                    <a:moveTo>
                      <a:pt x="1748117" y="768129"/>
                    </a:moveTo>
                    <a:cubicBezTo>
                      <a:pt x="1547532" y="744596"/>
                      <a:pt x="1346947" y="721064"/>
                      <a:pt x="1116106" y="606764"/>
                    </a:cubicBezTo>
                    <a:cubicBezTo>
                      <a:pt x="885265" y="492464"/>
                      <a:pt x="549088" y="183182"/>
                      <a:pt x="363070" y="82329"/>
                    </a:cubicBezTo>
                    <a:cubicBezTo>
                      <a:pt x="177052" y="-18524"/>
                      <a:pt x="0" y="1646"/>
                      <a:pt x="0" y="1646"/>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rot="10800000">
                <a:off x="6284467" y="4201978"/>
                <a:ext cx="404148" cy="1506070"/>
              </a:xfrm>
              <a:custGeom>
                <a:avLst/>
                <a:gdLst>
                  <a:gd name="connsiteX0" fmla="*/ 557906 w 611694"/>
                  <a:gd name="connsiteY0" fmla="*/ 0 h 1506070"/>
                  <a:gd name="connsiteX1" fmla="*/ 33471 w 611694"/>
                  <a:gd name="connsiteY1" fmla="*/ 242047 h 1506070"/>
                  <a:gd name="connsiteX2" fmla="*/ 114153 w 611694"/>
                  <a:gd name="connsiteY2" fmla="*/ 1156447 h 1506070"/>
                  <a:gd name="connsiteX3" fmla="*/ 611694 w 611694"/>
                  <a:gd name="connsiteY3" fmla="*/ 1506070 h 1506070"/>
                </a:gdLst>
                <a:ahLst/>
                <a:cxnLst>
                  <a:cxn ang="0">
                    <a:pos x="connsiteX0" y="connsiteY0"/>
                  </a:cxn>
                  <a:cxn ang="0">
                    <a:pos x="connsiteX1" y="connsiteY1"/>
                  </a:cxn>
                  <a:cxn ang="0">
                    <a:pos x="connsiteX2" y="connsiteY2"/>
                  </a:cxn>
                  <a:cxn ang="0">
                    <a:pos x="connsiteX3" y="connsiteY3"/>
                  </a:cxn>
                </a:cxnLst>
                <a:rect l="l" t="t" r="r" b="b"/>
                <a:pathLst>
                  <a:path w="611694" h="1506070">
                    <a:moveTo>
                      <a:pt x="557906" y="0"/>
                    </a:moveTo>
                    <a:cubicBezTo>
                      <a:pt x="332668" y="24653"/>
                      <a:pt x="107430" y="49306"/>
                      <a:pt x="33471" y="242047"/>
                    </a:cubicBezTo>
                    <a:cubicBezTo>
                      <a:pt x="-40488" y="434788"/>
                      <a:pt x="17783" y="945777"/>
                      <a:pt x="114153" y="1156447"/>
                    </a:cubicBezTo>
                    <a:cubicBezTo>
                      <a:pt x="210523" y="1367117"/>
                      <a:pt x="526529" y="1454523"/>
                      <a:pt x="611694" y="1506070"/>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300959" y="2552296"/>
                <a:ext cx="340158" cy="461665"/>
              </a:xfrm>
              <a:prstGeom prst="rect">
                <a:avLst/>
              </a:prstGeom>
              <a:noFill/>
            </p:spPr>
            <p:txBody>
              <a:bodyPr wrap="none" rtlCol="0">
                <a:spAutoFit/>
              </a:bodyPr>
              <a:lstStyle/>
              <a:p>
                <a:r>
                  <a:rPr lang="en-US" sz="2400" b="1" dirty="0"/>
                  <a:t>1</a:t>
                </a:r>
              </a:p>
            </p:txBody>
          </p:sp>
          <p:sp>
            <p:nvSpPr>
              <p:cNvPr id="20" name="TextBox 19"/>
              <p:cNvSpPr txBox="1"/>
              <p:nvPr/>
            </p:nvSpPr>
            <p:spPr>
              <a:xfrm>
                <a:off x="3276732" y="2852483"/>
                <a:ext cx="340158" cy="461665"/>
              </a:xfrm>
              <a:prstGeom prst="rect">
                <a:avLst/>
              </a:prstGeom>
              <a:noFill/>
            </p:spPr>
            <p:txBody>
              <a:bodyPr wrap="none" rtlCol="0">
                <a:spAutoFit/>
              </a:bodyPr>
              <a:lstStyle/>
              <a:p>
                <a:r>
                  <a:rPr lang="en-US" sz="2400" b="1" dirty="0"/>
                  <a:t>2</a:t>
                </a:r>
              </a:p>
            </p:txBody>
          </p:sp>
          <p:sp>
            <p:nvSpPr>
              <p:cNvPr id="21" name="TextBox 20"/>
              <p:cNvSpPr txBox="1"/>
              <p:nvPr/>
            </p:nvSpPr>
            <p:spPr>
              <a:xfrm>
                <a:off x="1234788" y="2473104"/>
                <a:ext cx="340158" cy="461665"/>
              </a:xfrm>
              <a:prstGeom prst="rect">
                <a:avLst/>
              </a:prstGeom>
              <a:noFill/>
            </p:spPr>
            <p:txBody>
              <a:bodyPr wrap="none" rtlCol="0">
                <a:spAutoFit/>
              </a:bodyPr>
              <a:lstStyle/>
              <a:p>
                <a:r>
                  <a:rPr lang="en-US" sz="2400" b="1" dirty="0"/>
                  <a:t>3</a:t>
                </a:r>
              </a:p>
            </p:txBody>
          </p:sp>
          <p:sp>
            <p:nvSpPr>
              <p:cNvPr id="23" name="TextBox 22"/>
              <p:cNvSpPr txBox="1"/>
              <p:nvPr/>
            </p:nvSpPr>
            <p:spPr>
              <a:xfrm>
                <a:off x="6268401" y="2615481"/>
                <a:ext cx="340158" cy="461665"/>
              </a:xfrm>
              <a:prstGeom prst="rect">
                <a:avLst/>
              </a:prstGeom>
              <a:noFill/>
            </p:spPr>
            <p:txBody>
              <a:bodyPr wrap="none" rtlCol="0">
                <a:spAutoFit/>
              </a:bodyPr>
              <a:lstStyle/>
              <a:p>
                <a:r>
                  <a:rPr lang="en-US" sz="2400" b="1" dirty="0"/>
                  <a:t>7</a:t>
                </a:r>
              </a:p>
            </p:txBody>
          </p:sp>
          <p:sp>
            <p:nvSpPr>
              <p:cNvPr id="24" name="TextBox 23"/>
              <p:cNvSpPr txBox="1"/>
              <p:nvPr/>
            </p:nvSpPr>
            <p:spPr>
              <a:xfrm>
                <a:off x="3172874" y="4132579"/>
                <a:ext cx="340158" cy="461665"/>
              </a:xfrm>
              <a:prstGeom prst="rect">
                <a:avLst/>
              </a:prstGeom>
              <a:noFill/>
            </p:spPr>
            <p:txBody>
              <a:bodyPr wrap="none" rtlCol="0">
                <a:spAutoFit/>
              </a:bodyPr>
              <a:lstStyle/>
              <a:p>
                <a:r>
                  <a:rPr lang="en-US" sz="2400" b="1" dirty="0"/>
                  <a:t>4</a:t>
                </a:r>
              </a:p>
            </p:txBody>
          </p:sp>
          <p:sp>
            <p:nvSpPr>
              <p:cNvPr id="25" name="TextBox 24"/>
              <p:cNvSpPr txBox="1"/>
              <p:nvPr/>
            </p:nvSpPr>
            <p:spPr>
              <a:xfrm>
                <a:off x="4473472" y="4381793"/>
                <a:ext cx="340158" cy="461665"/>
              </a:xfrm>
              <a:prstGeom prst="rect">
                <a:avLst/>
              </a:prstGeom>
              <a:noFill/>
            </p:spPr>
            <p:txBody>
              <a:bodyPr wrap="none" rtlCol="0">
                <a:spAutoFit/>
              </a:bodyPr>
              <a:lstStyle/>
              <a:p>
                <a:r>
                  <a:rPr lang="en-US" sz="2400" b="1" dirty="0"/>
                  <a:t>5</a:t>
                </a:r>
              </a:p>
            </p:txBody>
          </p:sp>
          <p:sp>
            <p:nvSpPr>
              <p:cNvPr id="26" name="TextBox 25"/>
              <p:cNvSpPr txBox="1"/>
              <p:nvPr/>
            </p:nvSpPr>
            <p:spPr>
              <a:xfrm>
                <a:off x="6304706" y="4594244"/>
                <a:ext cx="340158" cy="461665"/>
              </a:xfrm>
              <a:prstGeom prst="rect">
                <a:avLst/>
              </a:prstGeom>
              <a:noFill/>
            </p:spPr>
            <p:txBody>
              <a:bodyPr wrap="none" rtlCol="0">
                <a:spAutoFit/>
              </a:bodyPr>
              <a:lstStyle/>
              <a:p>
                <a:r>
                  <a:rPr lang="en-US" sz="2400" b="1" dirty="0"/>
                  <a:t>6</a:t>
                </a:r>
              </a:p>
            </p:txBody>
          </p:sp>
        </p:grpSp>
        <p:sp>
          <p:nvSpPr>
            <p:cNvPr id="28" name="Rectangle 27"/>
            <p:cNvSpPr/>
            <p:nvPr/>
          </p:nvSpPr>
          <p:spPr>
            <a:xfrm>
              <a:off x="4827181" y="5232532"/>
              <a:ext cx="1403498" cy="761585"/>
            </a:xfrm>
            <a:prstGeom prst="rect">
              <a:avLst/>
            </a:prstGeom>
            <a:solidFill>
              <a:srgbClr val="7E2A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Soil </a:t>
              </a:r>
            </a:p>
            <a:p>
              <a:pPr algn="ctr"/>
              <a:r>
                <a:rPr lang="en-US" b="1" dirty="0">
                  <a:solidFill>
                    <a:schemeClr val="bg1"/>
                  </a:solidFill>
                </a:rPr>
                <a:t>Organic N</a:t>
              </a:r>
              <a:endParaRPr lang="en-US" b="1" baseline="-25000" dirty="0">
                <a:solidFill>
                  <a:schemeClr val="bg1"/>
                </a:solidFill>
              </a:endParaRPr>
            </a:p>
          </p:txBody>
        </p:sp>
      </p:grpSp>
      <p:sp>
        <p:nvSpPr>
          <p:cNvPr id="31" name="Freeform 30"/>
          <p:cNvSpPr/>
          <p:nvPr/>
        </p:nvSpPr>
        <p:spPr>
          <a:xfrm>
            <a:off x="3133165" y="3239095"/>
            <a:ext cx="1748117" cy="768129"/>
          </a:xfrm>
          <a:custGeom>
            <a:avLst/>
            <a:gdLst>
              <a:gd name="connsiteX0" fmla="*/ 1748117 w 1748117"/>
              <a:gd name="connsiteY0" fmla="*/ 768129 h 768129"/>
              <a:gd name="connsiteX1" fmla="*/ 1116106 w 1748117"/>
              <a:gd name="connsiteY1" fmla="*/ 606764 h 768129"/>
              <a:gd name="connsiteX2" fmla="*/ 363070 w 1748117"/>
              <a:gd name="connsiteY2" fmla="*/ 82329 h 768129"/>
              <a:gd name="connsiteX3" fmla="*/ 0 w 1748117"/>
              <a:gd name="connsiteY3" fmla="*/ 1646 h 768129"/>
            </a:gdLst>
            <a:ahLst/>
            <a:cxnLst>
              <a:cxn ang="0">
                <a:pos x="connsiteX0" y="connsiteY0"/>
              </a:cxn>
              <a:cxn ang="0">
                <a:pos x="connsiteX1" y="connsiteY1"/>
              </a:cxn>
              <a:cxn ang="0">
                <a:pos x="connsiteX2" y="connsiteY2"/>
              </a:cxn>
              <a:cxn ang="0">
                <a:pos x="connsiteX3" y="connsiteY3"/>
              </a:cxn>
            </a:cxnLst>
            <a:rect l="l" t="t" r="r" b="b"/>
            <a:pathLst>
              <a:path w="1748117" h="768129">
                <a:moveTo>
                  <a:pt x="1748117" y="768129"/>
                </a:moveTo>
                <a:cubicBezTo>
                  <a:pt x="1547532" y="744596"/>
                  <a:pt x="1346947" y="721064"/>
                  <a:pt x="1116106" y="606764"/>
                </a:cubicBezTo>
                <a:cubicBezTo>
                  <a:pt x="885265" y="492464"/>
                  <a:pt x="549088" y="183182"/>
                  <a:pt x="363070" y="82329"/>
                </a:cubicBezTo>
                <a:cubicBezTo>
                  <a:pt x="177052" y="-18524"/>
                  <a:pt x="0" y="1646"/>
                  <a:pt x="0" y="1646"/>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rot="238200">
            <a:off x="4462938" y="4166680"/>
            <a:ext cx="398721" cy="1223436"/>
          </a:xfrm>
          <a:custGeom>
            <a:avLst/>
            <a:gdLst>
              <a:gd name="connsiteX0" fmla="*/ 557906 w 611694"/>
              <a:gd name="connsiteY0" fmla="*/ 0 h 1506070"/>
              <a:gd name="connsiteX1" fmla="*/ 33471 w 611694"/>
              <a:gd name="connsiteY1" fmla="*/ 242047 h 1506070"/>
              <a:gd name="connsiteX2" fmla="*/ 114153 w 611694"/>
              <a:gd name="connsiteY2" fmla="*/ 1156447 h 1506070"/>
              <a:gd name="connsiteX3" fmla="*/ 611694 w 611694"/>
              <a:gd name="connsiteY3" fmla="*/ 1506070 h 1506070"/>
            </a:gdLst>
            <a:ahLst/>
            <a:cxnLst>
              <a:cxn ang="0">
                <a:pos x="connsiteX0" y="connsiteY0"/>
              </a:cxn>
              <a:cxn ang="0">
                <a:pos x="connsiteX1" y="connsiteY1"/>
              </a:cxn>
              <a:cxn ang="0">
                <a:pos x="connsiteX2" y="connsiteY2"/>
              </a:cxn>
              <a:cxn ang="0">
                <a:pos x="connsiteX3" y="connsiteY3"/>
              </a:cxn>
            </a:cxnLst>
            <a:rect l="l" t="t" r="r" b="b"/>
            <a:pathLst>
              <a:path w="611694" h="1506070">
                <a:moveTo>
                  <a:pt x="557906" y="0"/>
                </a:moveTo>
                <a:cubicBezTo>
                  <a:pt x="332668" y="24653"/>
                  <a:pt x="107430" y="49306"/>
                  <a:pt x="33471" y="242047"/>
                </a:cubicBezTo>
                <a:cubicBezTo>
                  <a:pt x="-40488" y="434788"/>
                  <a:pt x="17783" y="945777"/>
                  <a:pt x="114153" y="1156447"/>
                </a:cubicBezTo>
                <a:cubicBezTo>
                  <a:pt x="210523" y="1367117"/>
                  <a:pt x="526529" y="1454523"/>
                  <a:pt x="611694" y="1506070"/>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025198" y="2364226"/>
            <a:ext cx="4671871" cy="2308324"/>
          </a:xfrm>
          <a:prstGeom prst="rect">
            <a:avLst/>
          </a:prstGeom>
          <a:noFill/>
        </p:spPr>
        <p:txBody>
          <a:bodyPr wrap="square" rtlCol="0">
            <a:spAutoFit/>
          </a:bodyPr>
          <a:lstStyle/>
          <a:p>
            <a:r>
              <a:rPr lang="en-US" sz="2400" b="1" dirty="0"/>
              <a:t>Flow 7 = </a:t>
            </a:r>
            <a:r>
              <a:rPr lang="en-US" sz="2400" dirty="0"/>
              <a:t>Denitrification = Conversion by microbes of nitrate, </a:t>
            </a:r>
            <a:r>
              <a:rPr lang="en-US" altLang="en-US" sz="2400" dirty="0">
                <a:solidFill>
                  <a:srgbClr val="003366"/>
                </a:solidFill>
              </a:rPr>
              <a:t>NO</a:t>
            </a:r>
            <a:r>
              <a:rPr lang="en-US" altLang="en-US" sz="2400" baseline="-25000" dirty="0">
                <a:solidFill>
                  <a:srgbClr val="003366"/>
                </a:solidFill>
              </a:rPr>
              <a:t>3</a:t>
            </a:r>
            <a:r>
              <a:rPr lang="en-US" altLang="en-US" sz="2400" baseline="30000" dirty="0">
                <a:solidFill>
                  <a:srgbClr val="003366"/>
                </a:solidFill>
              </a:rPr>
              <a:t>–</a:t>
            </a:r>
            <a:r>
              <a:rPr lang="en-US" altLang="en-US" sz="2400" dirty="0">
                <a:solidFill>
                  <a:srgbClr val="003366"/>
                </a:solidFill>
              </a:rPr>
              <a:t>  into N</a:t>
            </a:r>
            <a:r>
              <a:rPr lang="en-US" altLang="en-US" sz="2400" baseline="-25000" dirty="0">
                <a:solidFill>
                  <a:srgbClr val="003366"/>
                </a:solidFill>
              </a:rPr>
              <a:t>2</a:t>
            </a:r>
            <a:r>
              <a:rPr lang="en-US" altLang="en-US" sz="2400" dirty="0">
                <a:solidFill>
                  <a:srgbClr val="003366"/>
                </a:solidFill>
              </a:rPr>
              <a:t> and N</a:t>
            </a:r>
            <a:r>
              <a:rPr lang="en-US" altLang="en-US" sz="2400" baseline="-25000" dirty="0">
                <a:solidFill>
                  <a:srgbClr val="003366"/>
                </a:solidFill>
              </a:rPr>
              <a:t>2</a:t>
            </a:r>
            <a:r>
              <a:rPr lang="en-US" altLang="en-US" sz="2400" dirty="0">
                <a:solidFill>
                  <a:srgbClr val="003366"/>
                </a:solidFill>
              </a:rPr>
              <a:t>O, under anoxic (saturated) conditions. Thus N in the Soil Inorganic N stock flows back to the atmosphere.</a:t>
            </a:r>
            <a:endParaRPr lang="en-US" sz="2400" dirty="0"/>
          </a:p>
        </p:txBody>
      </p:sp>
      <p:grpSp>
        <p:nvGrpSpPr>
          <p:cNvPr id="29" name="Group 28">
            <a:extLst>
              <a:ext uri="{FF2B5EF4-FFF2-40B4-BE49-F238E27FC236}">
                <a16:creationId xmlns:a16="http://schemas.microsoft.com/office/drawing/2014/main" id="{55FF9E6C-61D7-42CA-B57F-407631E33525}"/>
              </a:ext>
            </a:extLst>
          </p:cNvPr>
          <p:cNvGrpSpPr/>
          <p:nvPr/>
        </p:nvGrpSpPr>
        <p:grpSpPr>
          <a:xfrm>
            <a:off x="2413695" y="1569828"/>
            <a:ext cx="2490814" cy="2353779"/>
            <a:chOff x="2413695" y="1569828"/>
            <a:chExt cx="2490814" cy="2353779"/>
          </a:xfrm>
        </p:grpSpPr>
        <p:sp>
          <p:nvSpPr>
            <p:cNvPr id="33" name="Rectangle 32">
              <a:extLst>
                <a:ext uri="{FF2B5EF4-FFF2-40B4-BE49-F238E27FC236}">
                  <a16:creationId xmlns:a16="http://schemas.microsoft.com/office/drawing/2014/main" id="{18FB39A5-7C04-40AF-88C4-28EB109B1395}"/>
                </a:ext>
              </a:extLst>
            </p:cNvPr>
            <p:cNvSpPr/>
            <p:nvPr/>
          </p:nvSpPr>
          <p:spPr>
            <a:xfrm>
              <a:off x="2413695" y="1569828"/>
              <a:ext cx="1612669" cy="63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Fertilizer</a:t>
              </a:r>
            </a:p>
          </p:txBody>
        </p:sp>
        <p:sp>
          <p:nvSpPr>
            <p:cNvPr id="34" name="Freeform: Shape 33">
              <a:extLst>
                <a:ext uri="{FF2B5EF4-FFF2-40B4-BE49-F238E27FC236}">
                  <a16:creationId xmlns:a16="http://schemas.microsoft.com/office/drawing/2014/main" id="{24C7E4E5-5EFC-4C67-A475-F3FA59C19F84}"/>
                </a:ext>
              </a:extLst>
            </p:cNvPr>
            <p:cNvSpPr/>
            <p:nvPr/>
          </p:nvSpPr>
          <p:spPr>
            <a:xfrm>
              <a:off x="3491345" y="2244436"/>
              <a:ext cx="1413164" cy="1679171"/>
            </a:xfrm>
            <a:custGeom>
              <a:avLst/>
              <a:gdLst>
                <a:gd name="connsiteX0" fmla="*/ 0 w 1413164"/>
                <a:gd name="connsiteY0" fmla="*/ 0 h 1679171"/>
                <a:gd name="connsiteX1" fmla="*/ 399011 w 1413164"/>
                <a:gd name="connsiteY1" fmla="*/ 864524 h 1679171"/>
                <a:gd name="connsiteX2" fmla="*/ 748146 w 1413164"/>
                <a:gd name="connsiteY2" fmla="*/ 1363288 h 1679171"/>
                <a:gd name="connsiteX3" fmla="*/ 1413164 w 1413164"/>
                <a:gd name="connsiteY3" fmla="*/ 1679171 h 1679171"/>
              </a:gdLst>
              <a:ahLst/>
              <a:cxnLst>
                <a:cxn ang="0">
                  <a:pos x="connsiteX0" y="connsiteY0"/>
                </a:cxn>
                <a:cxn ang="0">
                  <a:pos x="connsiteX1" y="connsiteY1"/>
                </a:cxn>
                <a:cxn ang="0">
                  <a:pos x="connsiteX2" y="connsiteY2"/>
                </a:cxn>
                <a:cxn ang="0">
                  <a:pos x="connsiteX3" y="connsiteY3"/>
                </a:cxn>
              </a:cxnLst>
              <a:rect l="l" t="t" r="r" b="b"/>
              <a:pathLst>
                <a:path w="1413164" h="1679171">
                  <a:moveTo>
                    <a:pt x="0" y="0"/>
                  </a:moveTo>
                  <a:cubicBezTo>
                    <a:pt x="137160" y="318654"/>
                    <a:pt x="274320" y="637309"/>
                    <a:pt x="399011" y="864524"/>
                  </a:cubicBezTo>
                  <a:cubicBezTo>
                    <a:pt x="523702" y="1091739"/>
                    <a:pt x="579120" y="1227513"/>
                    <a:pt x="748146" y="1363288"/>
                  </a:cubicBezTo>
                  <a:cubicBezTo>
                    <a:pt x="917172" y="1499063"/>
                    <a:pt x="1165168" y="1589117"/>
                    <a:pt x="1413164" y="1679171"/>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2624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04" y="6363"/>
            <a:ext cx="10515600" cy="1325563"/>
          </a:xfrm>
        </p:spPr>
        <p:txBody>
          <a:bodyPr/>
          <a:lstStyle/>
          <a:p>
            <a:pPr algn="ctr"/>
            <a:r>
              <a:rPr lang="en-US" b="1" dirty="0"/>
              <a:t>Stocks and Flows in the N Cycle</a:t>
            </a:r>
          </a:p>
        </p:txBody>
      </p:sp>
      <p:sp>
        <p:nvSpPr>
          <p:cNvPr id="3" name="Title 1"/>
          <p:cNvSpPr txBox="1">
            <a:spLocks/>
          </p:cNvSpPr>
          <p:nvPr/>
        </p:nvSpPr>
        <p:spPr>
          <a:xfrm>
            <a:off x="824753" y="4928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p>
        </p:txBody>
      </p:sp>
      <p:grpSp>
        <p:nvGrpSpPr>
          <p:cNvPr id="30" name="Group 29"/>
          <p:cNvGrpSpPr/>
          <p:nvPr/>
        </p:nvGrpSpPr>
        <p:grpSpPr>
          <a:xfrm>
            <a:off x="123004" y="1716033"/>
            <a:ext cx="10910463" cy="4315155"/>
            <a:chOff x="123004" y="1678962"/>
            <a:chExt cx="10910463" cy="4315155"/>
          </a:xfrm>
        </p:grpSpPr>
        <p:grpSp>
          <p:nvGrpSpPr>
            <p:cNvPr id="4" name="Group 3"/>
            <p:cNvGrpSpPr/>
            <p:nvPr/>
          </p:nvGrpSpPr>
          <p:grpSpPr>
            <a:xfrm>
              <a:off x="123004" y="1678962"/>
              <a:ext cx="10910463" cy="4066156"/>
              <a:chOff x="123004" y="1641892"/>
              <a:chExt cx="10910463" cy="4066156"/>
            </a:xfrm>
          </p:grpSpPr>
          <p:sp>
            <p:nvSpPr>
              <p:cNvPr id="5" name="Rectangle 4"/>
              <p:cNvSpPr/>
              <p:nvPr/>
            </p:nvSpPr>
            <p:spPr>
              <a:xfrm>
                <a:off x="4827181" y="1937938"/>
                <a:ext cx="1403498" cy="711133"/>
              </a:xfrm>
              <a:prstGeom prst="rect">
                <a:avLst/>
              </a:prstGeom>
              <a:solidFill>
                <a:srgbClr val="B0F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Atmosphere</a:t>
                </a:r>
              </a:p>
              <a:p>
                <a:pPr algn="ctr"/>
                <a:r>
                  <a:rPr lang="en-US" b="1" dirty="0">
                    <a:solidFill>
                      <a:schemeClr val="tx1"/>
                    </a:solidFill>
                  </a:rPr>
                  <a:t>N</a:t>
                </a:r>
                <a:r>
                  <a:rPr lang="en-US" b="1" baseline="-25000" dirty="0">
                    <a:solidFill>
                      <a:schemeClr val="tx1"/>
                    </a:solidFill>
                  </a:rPr>
                  <a:t>2</a:t>
                </a:r>
              </a:p>
            </p:txBody>
          </p:sp>
          <p:sp>
            <p:nvSpPr>
              <p:cNvPr id="6" name="Rectangle 5"/>
              <p:cNvSpPr/>
              <p:nvPr/>
            </p:nvSpPr>
            <p:spPr>
              <a:xfrm>
                <a:off x="4880969" y="3483203"/>
                <a:ext cx="1403498" cy="844537"/>
              </a:xfrm>
              <a:prstGeom prst="rect">
                <a:avLst/>
              </a:prstGeom>
              <a:solidFill>
                <a:srgbClr val="FDD5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Soil Inorganic N</a:t>
                </a:r>
                <a:endParaRPr lang="en-US" b="1" baseline="-25000" dirty="0">
                  <a:solidFill>
                    <a:schemeClr val="tx1"/>
                  </a:solidFill>
                </a:endParaRPr>
              </a:p>
            </p:txBody>
          </p:sp>
          <p:sp>
            <p:nvSpPr>
              <p:cNvPr id="7" name="Rectangle 6"/>
              <p:cNvSpPr/>
              <p:nvPr/>
            </p:nvSpPr>
            <p:spPr>
              <a:xfrm>
                <a:off x="1711946" y="2763316"/>
                <a:ext cx="1403498" cy="719887"/>
              </a:xfrm>
              <a:prstGeom prst="rect">
                <a:avLst/>
              </a:prstGeom>
              <a:solidFill>
                <a:srgbClr val="0678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Crop N</a:t>
                </a:r>
                <a:endParaRPr lang="en-US" b="1" baseline="-25000" dirty="0">
                  <a:solidFill>
                    <a:schemeClr val="bg1"/>
                  </a:solidFill>
                </a:endParaRPr>
              </a:p>
            </p:txBody>
          </p:sp>
          <p:sp>
            <p:nvSpPr>
              <p:cNvPr id="8" name="Rectangle 7"/>
              <p:cNvSpPr/>
              <p:nvPr/>
            </p:nvSpPr>
            <p:spPr>
              <a:xfrm>
                <a:off x="7256616" y="3483203"/>
                <a:ext cx="1403498" cy="71227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Stream N</a:t>
                </a:r>
                <a:endParaRPr lang="en-US" b="1" baseline="-25000" dirty="0">
                  <a:solidFill>
                    <a:schemeClr val="bg1"/>
                  </a:solidFill>
                </a:endParaRPr>
              </a:p>
            </p:txBody>
          </p:sp>
          <p:sp>
            <p:nvSpPr>
              <p:cNvPr id="9" name="Rectangle 8"/>
              <p:cNvSpPr/>
              <p:nvPr/>
            </p:nvSpPr>
            <p:spPr>
              <a:xfrm>
                <a:off x="9629969" y="3483203"/>
                <a:ext cx="1403498" cy="84453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Gulf of Mexico</a:t>
                </a:r>
                <a:endParaRPr lang="en-US" b="1" baseline="-25000" dirty="0">
                  <a:solidFill>
                    <a:schemeClr val="bg1"/>
                  </a:solidFill>
                </a:endParaRPr>
              </a:p>
            </p:txBody>
          </p:sp>
          <p:sp>
            <p:nvSpPr>
              <p:cNvPr id="10" name="Freeform 9"/>
              <p:cNvSpPr/>
              <p:nvPr/>
            </p:nvSpPr>
            <p:spPr>
              <a:xfrm>
                <a:off x="4253752" y="2232212"/>
                <a:ext cx="600635" cy="1506070"/>
              </a:xfrm>
              <a:custGeom>
                <a:avLst/>
                <a:gdLst>
                  <a:gd name="connsiteX0" fmla="*/ 557906 w 611694"/>
                  <a:gd name="connsiteY0" fmla="*/ 0 h 1506070"/>
                  <a:gd name="connsiteX1" fmla="*/ 33471 w 611694"/>
                  <a:gd name="connsiteY1" fmla="*/ 242047 h 1506070"/>
                  <a:gd name="connsiteX2" fmla="*/ 114153 w 611694"/>
                  <a:gd name="connsiteY2" fmla="*/ 1156447 h 1506070"/>
                  <a:gd name="connsiteX3" fmla="*/ 611694 w 611694"/>
                  <a:gd name="connsiteY3" fmla="*/ 1506070 h 1506070"/>
                </a:gdLst>
                <a:ahLst/>
                <a:cxnLst>
                  <a:cxn ang="0">
                    <a:pos x="connsiteX0" y="connsiteY0"/>
                  </a:cxn>
                  <a:cxn ang="0">
                    <a:pos x="connsiteX1" y="connsiteY1"/>
                  </a:cxn>
                  <a:cxn ang="0">
                    <a:pos x="connsiteX2" y="connsiteY2"/>
                  </a:cxn>
                  <a:cxn ang="0">
                    <a:pos x="connsiteX3" y="connsiteY3"/>
                  </a:cxn>
                </a:cxnLst>
                <a:rect l="l" t="t" r="r" b="b"/>
                <a:pathLst>
                  <a:path w="611694" h="1506070">
                    <a:moveTo>
                      <a:pt x="557906" y="0"/>
                    </a:moveTo>
                    <a:cubicBezTo>
                      <a:pt x="332668" y="24653"/>
                      <a:pt x="107430" y="49306"/>
                      <a:pt x="33471" y="242047"/>
                    </a:cubicBezTo>
                    <a:cubicBezTo>
                      <a:pt x="-40488" y="434788"/>
                      <a:pt x="17783" y="945777"/>
                      <a:pt x="114153" y="1156447"/>
                    </a:cubicBezTo>
                    <a:cubicBezTo>
                      <a:pt x="210523" y="1367117"/>
                      <a:pt x="526529" y="1454523"/>
                      <a:pt x="611694" y="1506070"/>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10800000">
                <a:off x="6247560" y="2222321"/>
                <a:ext cx="381840" cy="1506070"/>
              </a:xfrm>
              <a:custGeom>
                <a:avLst/>
                <a:gdLst>
                  <a:gd name="connsiteX0" fmla="*/ 557906 w 611694"/>
                  <a:gd name="connsiteY0" fmla="*/ 0 h 1506070"/>
                  <a:gd name="connsiteX1" fmla="*/ 33471 w 611694"/>
                  <a:gd name="connsiteY1" fmla="*/ 242047 h 1506070"/>
                  <a:gd name="connsiteX2" fmla="*/ 114153 w 611694"/>
                  <a:gd name="connsiteY2" fmla="*/ 1156447 h 1506070"/>
                  <a:gd name="connsiteX3" fmla="*/ 611694 w 611694"/>
                  <a:gd name="connsiteY3" fmla="*/ 1506070 h 1506070"/>
                </a:gdLst>
                <a:ahLst/>
                <a:cxnLst>
                  <a:cxn ang="0">
                    <a:pos x="connsiteX0" y="connsiteY0"/>
                  </a:cxn>
                  <a:cxn ang="0">
                    <a:pos x="connsiteX1" y="connsiteY1"/>
                  </a:cxn>
                  <a:cxn ang="0">
                    <a:pos x="connsiteX2" y="connsiteY2"/>
                  </a:cxn>
                  <a:cxn ang="0">
                    <a:pos x="connsiteX3" y="connsiteY3"/>
                  </a:cxn>
                </a:cxnLst>
                <a:rect l="l" t="t" r="r" b="b"/>
                <a:pathLst>
                  <a:path w="611694" h="1506070">
                    <a:moveTo>
                      <a:pt x="557906" y="0"/>
                    </a:moveTo>
                    <a:cubicBezTo>
                      <a:pt x="332668" y="24653"/>
                      <a:pt x="107430" y="49306"/>
                      <a:pt x="33471" y="242047"/>
                    </a:cubicBezTo>
                    <a:cubicBezTo>
                      <a:pt x="-40488" y="434788"/>
                      <a:pt x="17783" y="945777"/>
                      <a:pt x="114153" y="1156447"/>
                    </a:cubicBezTo>
                    <a:cubicBezTo>
                      <a:pt x="210523" y="1367117"/>
                      <a:pt x="526529" y="1454523"/>
                      <a:pt x="611694" y="1506070"/>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1426868">
                <a:off x="686023" y="2617972"/>
                <a:ext cx="1140048" cy="443753"/>
              </a:xfrm>
              <a:custGeom>
                <a:avLst/>
                <a:gdLst>
                  <a:gd name="connsiteX0" fmla="*/ 1748117 w 1748117"/>
                  <a:gd name="connsiteY0" fmla="*/ 768129 h 768129"/>
                  <a:gd name="connsiteX1" fmla="*/ 1116106 w 1748117"/>
                  <a:gd name="connsiteY1" fmla="*/ 606764 h 768129"/>
                  <a:gd name="connsiteX2" fmla="*/ 363070 w 1748117"/>
                  <a:gd name="connsiteY2" fmla="*/ 82329 h 768129"/>
                  <a:gd name="connsiteX3" fmla="*/ 0 w 1748117"/>
                  <a:gd name="connsiteY3" fmla="*/ 1646 h 768129"/>
                </a:gdLst>
                <a:ahLst/>
                <a:cxnLst>
                  <a:cxn ang="0">
                    <a:pos x="connsiteX0" y="connsiteY0"/>
                  </a:cxn>
                  <a:cxn ang="0">
                    <a:pos x="connsiteX1" y="connsiteY1"/>
                  </a:cxn>
                  <a:cxn ang="0">
                    <a:pos x="connsiteX2" y="connsiteY2"/>
                  </a:cxn>
                  <a:cxn ang="0">
                    <a:pos x="connsiteX3" y="connsiteY3"/>
                  </a:cxn>
                </a:cxnLst>
                <a:rect l="l" t="t" r="r" b="b"/>
                <a:pathLst>
                  <a:path w="1748117" h="768129">
                    <a:moveTo>
                      <a:pt x="1748117" y="768129"/>
                    </a:moveTo>
                    <a:cubicBezTo>
                      <a:pt x="1547532" y="744596"/>
                      <a:pt x="1346947" y="721064"/>
                      <a:pt x="1116106" y="606764"/>
                    </a:cubicBezTo>
                    <a:cubicBezTo>
                      <a:pt x="885265" y="492464"/>
                      <a:pt x="549088" y="183182"/>
                      <a:pt x="363070" y="82329"/>
                    </a:cubicBezTo>
                    <a:cubicBezTo>
                      <a:pt x="177052" y="-18524"/>
                      <a:pt x="0" y="1646"/>
                      <a:pt x="0" y="1646"/>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3004" y="1641892"/>
                <a:ext cx="1403498" cy="71988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Yield N</a:t>
                </a:r>
                <a:endParaRPr lang="en-US" b="1" baseline="-25000" dirty="0">
                  <a:solidFill>
                    <a:schemeClr val="tx1"/>
                  </a:solidFill>
                </a:endParaRPr>
              </a:p>
            </p:txBody>
          </p:sp>
          <p:sp>
            <p:nvSpPr>
              <p:cNvPr id="14" name="Freeform 13"/>
              <p:cNvSpPr/>
              <p:nvPr/>
            </p:nvSpPr>
            <p:spPr>
              <a:xfrm rot="12866884">
                <a:off x="2286788" y="4304156"/>
                <a:ext cx="2938591" cy="496915"/>
              </a:xfrm>
              <a:custGeom>
                <a:avLst/>
                <a:gdLst>
                  <a:gd name="connsiteX0" fmla="*/ 1748117 w 1748117"/>
                  <a:gd name="connsiteY0" fmla="*/ 768129 h 768129"/>
                  <a:gd name="connsiteX1" fmla="*/ 1116106 w 1748117"/>
                  <a:gd name="connsiteY1" fmla="*/ 606764 h 768129"/>
                  <a:gd name="connsiteX2" fmla="*/ 363070 w 1748117"/>
                  <a:gd name="connsiteY2" fmla="*/ 82329 h 768129"/>
                  <a:gd name="connsiteX3" fmla="*/ 0 w 1748117"/>
                  <a:gd name="connsiteY3" fmla="*/ 1646 h 768129"/>
                </a:gdLst>
                <a:ahLst/>
                <a:cxnLst>
                  <a:cxn ang="0">
                    <a:pos x="connsiteX0" y="connsiteY0"/>
                  </a:cxn>
                  <a:cxn ang="0">
                    <a:pos x="connsiteX1" y="connsiteY1"/>
                  </a:cxn>
                  <a:cxn ang="0">
                    <a:pos x="connsiteX2" y="connsiteY2"/>
                  </a:cxn>
                  <a:cxn ang="0">
                    <a:pos x="connsiteX3" y="connsiteY3"/>
                  </a:cxn>
                </a:cxnLst>
                <a:rect l="l" t="t" r="r" b="b"/>
                <a:pathLst>
                  <a:path w="1748117" h="768129">
                    <a:moveTo>
                      <a:pt x="1748117" y="768129"/>
                    </a:moveTo>
                    <a:cubicBezTo>
                      <a:pt x="1547532" y="744596"/>
                      <a:pt x="1346947" y="721064"/>
                      <a:pt x="1116106" y="606764"/>
                    </a:cubicBezTo>
                    <a:cubicBezTo>
                      <a:pt x="885265" y="492464"/>
                      <a:pt x="549088" y="183182"/>
                      <a:pt x="363070" y="82329"/>
                    </a:cubicBezTo>
                    <a:cubicBezTo>
                      <a:pt x="177052" y="-18524"/>
                      <a:pt x="0" y="1646"/>
                      <a:pt x="0" y="1646"/>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10297587">
                <a:off x="6315083" y="3902750"/>
                <a:ext cx="948771" cy="124869"/>
              </a:xfrm>
              <a:custGeom>
                <a:avLst/>
                <a:gdLst>
                  <a:gd name="connsiteX0" fmla="*/ 1748117 w 1748117"/>
                  <a:gd name="connsiteY0" fmla="*/ 768129 h 768129"/>
                  <a:gd name="connsiteX1" fmla="*/ 1116106 w 1748117"/>
                  <a:gd name="connsiteY1" fmla="*/ 606764 h 768129"/>
                  <a:gd name="connsiteX2" fmla="*/ 363070 w 1748117"/>
                  <a:gd name="connsiteY2" fmla="*/ 82329 h 768129"/>
                  <a:gd name="connsiteX3" fmla="*/ 0 w 1748117"/>
                  <a:gd name="connsiteY3" fmla="*/ 1646 h 768129"/>
                </a:gdLst>
                <a:ahLst/>
                <a:cxnLst>
                  <a:cxn ang="0">
                    <a:pos x="connsiteX0" y="connsiteY0"/>
                  </a:cxn>
                  <a:cxn ang="0">
                    <a:pos x="connsiteX1" y="connsiteY1"/>
                  </a:cxn>
                  <a:cxn ang="0">
                    <a:pos x="connsiteX2" y="connsiteY2"/>
                  </a:cxn>
                  <a:cxn ang="0">
                    <a:pos x="connsiteX3" y="connsiteY3"/>
                  </a:cxn>
                </a:cxnLst>
                <a:rect l="l" t="t" r="r" b="b"/>
                <a:pathLst>
                  <a:path w="1748117" h="768129">
                    <a:moveTo>
                      <a:pt x="1748117" y="768129"/>
                    </a:moveTo>
                    <a:cubicBezTo>
                      <a:pt x="1547532" y="744596"/>
                      <a:pt x="1346947" y="721064"/>
                      <a:pt x="1116106" y="606764"/>
                    </a:cubicBezTo>
                    <a:cubicBezTo>
                      <a:pt x="885265" y="492464"/>
                      <a:pt x="549088" y="183182"/>
                      <a:pt x="363070" y="82329"/>
                    </a:cubicBezTo>
                    <a:cubicBezTo>
                      <a:pt x="177052" y="-18524"/>
                      <a:pt x="0" y="1646"/>
                      <a:pt x="0" y="1646"/>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10297587">
                <a:off x="8702559" y="3883985"/>
                <a:ext cx="948771" cy="124869"/>
              </a:xfrm>
              <a:custGeom>
                <a:avLst/>
                <a:gdLst>
                  <a:gd name="connsiteX0" fmla="*/ 1748117 w 1748117"/>
                  <a:gd name="connsiteY0" fmla="*/ 768129 h 768129"/>
                  <a:gd name="connsiteX1" fmla="*/ 1116106 w 1748117"/>
                  <a:gd name="connsiteY1" fmla="*/ 606764 h 768129"/>
                  <a:gd name="connsiteX2" fmla="*/ 363070 w 1748117"/>
                  <a:gd name="connsiteY2" fmla="*/ 82329 h 768129"/>
                  <a:gd name="connsiteX3" fmla="*/ 0 w 1748117"/>
                  <a:gd name="connsiteY3" fmla="*/ 1646 h 768129"/>
                </a:gdLst>
                <a:ahLst/>
                <a:cxnLst>
                  <a:cxn ang="0">
                    <a:pos x="connsiteX0" y="connsiteY0"/>
                  </a:cxn>
                  <a:cxn ang="0">
                    <a:pos x="connsiteX1" y="connsiteY1"/>
                  </a:cxn>
                  <a:cxn ang="0">
                    <a:pos x="connsiteX2" y="connsiteY2"/>
                  </a:cxn>
                  <a:cxn ang="0">
                    <a:pos x="connsiteX3" y="connsiteY3"/>
                  </a:cxn>
                </a:cxnLst>
                <a:rect l="l" t="t" r="r" b="b"/>
                <a:pathLst>
                  <a:path w="1748117" h="768129">
                    <a:moveTo>
                      <a:pt x="1748117" y="768129"/>
                    </a:moveTo>
                    <a:cubicBezTo>
                      <a:pt x="1547532" y="744596"/>
                      <a:pt x="1346947" y="721064"/>
                      <a:pt x="1116106" y="606764"/>
                    </a:cubicBezTo>
                    <a:cubicBezTo>
                      <a:pt x="885265" y="492464"/>
                      <a:pt x="549088" y="183182"/>
                      <a:pt x="363070" y="82329"/>
                    </a:cubicBezTo>
                    <a:cubicBezTo>
                      <a:pt x="177052" y="-18524"/>
                      <a:pt x="0" y="1646"/>
                      <a:pt x="0" y="1646"/>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rot="238200">
                <a:off x="4482248" y="4106515"/>
                <a:ext cx="398721" cy="1223436"/>
              </a:xfrm>
              <a:custGeom>
                <a:avLst/>
                <a:gdLst>
                  <a:gd name="connsiteX0" fmla="*/ 557906 w 611694"/>
                  <a:gd name="connsiteY0" fmla="*/ 0 h 1506070"/>
                  <a:gd name="connsiteX1" fmla="*/ 33471 w 611694"/>
                  <a:gd name="connsiteY1" fmla="*/ 242047 h 1506070"/>
                  <a:gd name="connsiteX2" fmla="*/ 114153 w 611694"/>
                  <a:gd name="connsiteY2" fmla="*/ 1156447 h 1506070"/>
                  <a:gd name="connsiteX3" fmla="*/ 611694 w 611694"/>
                  <a:gd name="connsiteY3" fmla="*/ 1506070 h 1506070"/>
                </a:gdLst>
                <a:ahLst/>
                <a:cxnLst>
                  <a:cxn ang="0">
                    <a:pos x="connsiteX0" y="connsiteY0"/>
                  </a:cxn>
                  <a:cxn ang="0">
                    <a:pos x="connsiteX1" y="connsiteY1"/>
                  </a:cxn>
                  <a:cxn ang="0">
                    <a:pos x="connsiteX2" y="connsiteY2"/>
                  </a:cxn>
                  <a:cxn ang="0">
                    <a:pos x="connsiteX3" y="connsiteY3"/>
                  </a:cxn>
                </a:cxnLst>
                <a:rect l="l" t="t" r="r" b="b"/>
                <a:pathLst>
                  <a:path w="611694" h="1506070">
                    <a:moveTo>
                      <a:pt x="557906" y="0"/>
                    </a:moveTo>
                    <a:cubicBezTo>
                      <a:pt x="332668" y="24653"/>
                      <a:pt x="107430" y="49306"/>
                      <a:pt x="33471" y="242047"/>
                    </a:cubicBezTo>
                    <a:cubicBezTo>
                      <a:pt x="-40488" y="434788"/>
                      <a:pt x="17783" y="945777"/>
                      <a:pt x="114153" y="1156447"/>
                    </a:cubicBezTo>
                    <a:cubicBezTo>
                      <a:pt x="210523" y="1367117"/>
                      <a:pt x="526529" y="1454523"/>
                      <a:pt x="611694" y="1506070"/>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rot="10800000">
                <a:off x="6284467" y="4201978"/>
                <a:ext cx="404148" cy="1506070"/>
              </a:xfrm>
              <a:custGeom>
                <a:avLst/>
                <a:gdLst>
                  <a:gd name="connsiteX0" fmla="*/ 557906 w 611694"/>
                  <a:gd name="connsiteY0" fmla="*/ 0 h 1506070"/>
                  <a:gd name="connsiteX1" fmla="*/ 33471 w 611694"/>
                  <a:gd name="connsiteY1" fmla="*/ 242047 h 1506070"/>
                  <a:gd name="connsiteX2" fmla="*/ 114153 w 611694"/>
                  <a:gd name="connsiteY2" fmla="*/ 1156447 h 1506070"/>
                  <a:gd name="connsiteX3" fmla="*/ 611694 w 611694"/>
                  <a:gd name="connsiteY3" fmla="*/ 1506070 h 1506070"/>
                </a:gdLst>
                <a:ahLst/>
                <a:cxnLst>
                  <a:cxn ang="0">
                    <a:pos x="connsiteX0" y="connsiteY0"/>
                  </a:cxn>
                  <a:cxn ang="0">
                    <a:pos x="connsiteX1" y="connsiteY1"/>
                  </a:cxn>
                  <a:cxn ang="0">
                    <a:pos x="connsiteX2" y="connsiteY2"/>
                  </a:cxn>
                  <a:cxn ang="0">
                    <a:pos x="connsiteX3" y="connsiteY3"/>
                  </a:cxn>
                </a:cxnLst>
                <a:rect l="l" t="t" r="r" b="b"/>
                <a:pathLst>
                  <a:path w="611694" h="1506070">
                    <a:moveTo>
                      <a:pt x="557906" y="0"/>
                    </a:moveTo>
                    <a:cubicBezTo>
                      <a:pt x="332668" y="24653"/>
                      <a:pt x="107430" y="49306"/>
                      <a:pt x="33471" y="242047"/>
                    </a:cubicBezTo>
                    <a:cubicBezTo>
                      <a:pt x="-40488" y="434788"/>
                      <a:pt x="17783" y="945777"/>
                      <a:pt x="114153" y="1156447"/>
                    </a:cubicBezTo>
                    <a:cubicBezTo>
                      <a:pt x="210523" y="1367117"/>
                      <a:pt x="526529" y="1454523"/>
                      <a:pt x="611694" y="1506070"/>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300959" y="2552296"/>
                <a:ext cx="340158" cy="461665"/>
              </a:xfrm>
              <a:prstGeom prst="rect">
                <a:avLst/>
              </a:prstGeom>
              <a:noFill/>
            </p:spPr>
            <p:txBody>
              <a:bodyPr wrap="none" rtlCol="0">
                <a:spAutoFit/>
              </a:bodyPr>
              <a:lstStyle/>
              <a:p>
                <a:r>
                  <a:rPr lang="en-US" sz="2400" b="1" dirty="0"/>
                  <a:t>1</a:t>
                </a:r>
              </a:p>
            </p:txBody>
          </p:sp>
          <p:sp>
            <p:nvSpPr>
              <p:cNvPr id="20" name="TextBox 19"/>
              <p:cNvSpPr txBox="1"/>
              <p:nvPr/>
            </p:nvSpPr>
            <p:spPr>
              <a:xfrm>
                <a:off x="3276732" y="2770782"/>
                <a:ext cx="340158" cy="461665"/>
              </a:xfrm>
              <a:prstGeom prst="rect">
                <a:avLst/>
              </a:prstGeom>
              <a:noFill/>
            </p:spPr>
            <p:txBody>
              <a:bodyPr wrap="none" rtlCol="0">
                <a:spAutoFit/>
              </a:bodyPr>
              <a:lstStyle/>
              <a:p>
                <a:r>
                  <a:rPr lang="en-US" sz="2400" b="1" dirty="0"/>
                  <a:t>2</a:t>
                </a:r>
              </a:p>
            </p:txBody>
          </p:sp>
          <p:sp>
            <p:nvSpPr>
              <p:cNvPr id="21" name="TextBox 20"/>
              <p:cNvSpPr txBox="1"/>
              <p:nvPr/>
            </p:nvSpPr>
            <p:spPr>
              <a:xfrm>
                <a:off x="1234788" y="2473104"/>
                <a:ext cx="340158" cy="461665"/>
              </a:xfrm>
              <a:prstGeom prst="rect">
                <a:avLst/>
              </a:prstGeom>
              <a:noFill/>
            </p:spPr>
            <p:txBody>
              <a:bodyPr wrap="none" rtlCol="0">
                <a:spAutoFit/>
              </a:bodyPr>
              <a:lstStyle/>
              <a:p>
                <a:r>
                  <a:rPr lang="en-US" sz="2400" b="1" dirty="0"/>
                  <a:t>3</a:t>
                </a:r>
              </a:p>
            </p:txBody>
          </p:sp>
          <p:sp>
            <p:nvSpPr>
              <p:cNvPr id="22" name="TextBox 21"/>
              <p:cNvSpPr txBox="1"/>
              <p:nvPr/>
            </p:nvSpPr>
            <p:spPr>
              <a:xfrm>
                <a:off x="8974962" y="3472191"/>
                <a:ext cx="340158" cy="461665"/>
              </a:xfrm>
              <a:prstGeom prst="rect">
                <a:avLst/>
              </a:prstGeom>
              <a:noFill/>
            </p:spPr>
            <p:txBody>
              <a:bodyPr wrap="none" rtlCol="0">
                <a:spAutoFit/>
              </a:bodyPr>
              <a:lstStyle/>
              <a:p>
                <a:r>
                  <a:rPr lang="en-US" sz="2400" b="1" dirty="0"/>
                  <a:t>9</a:t>
                </a:r>
              </a:p>
            </p:txBody>
          </p:sp>
          <p:sp>
            <p:nvSpPr>
              <p:cNvPr id="23" name="TextBox 22"/>
              <p:cNvSpPr txBox="1"/>
              <p:nvPr/>
            </p:nvSpPr>
            <p:spPr>
              <a:xfrm>
                <a:off x="6268401" y="2615481"/>
                <a:ext cx="340158" cy="461665"/>
              </a:xfrm>
              <a:prstGeom prst="rect">
                <a:avLst/>
              </a:prstGeom>
              <a:noFill/>
            </p:spPr>
            <p:txBody>
              <a:bodyPr wrap="none" rtlCol="0">
                <a:spAutoFit/>
              </a:bodyPr>
              <a:lstStyle/>
              <a:p>
                <a:r>
                  <a:rPr lang="en-US" sz="2400" b="1" dirty="0"/>
                  <a:t>7</a:t>
                </a:r>
              </a:p>
            </p:txBody>
          </p:sp>
          <p:sp>
            <p:nvSpPr>
              <p:cNvPr id="24" name="TextBox 23"/>
              <p:cNvSpPr txBox="1"/>
              <p:nvPr/>
            </p:nvSpPr>
            <p:spPr>
              <a:xfrm>
                <a:off x="3172874" y="4132579"/>
                <a:ext cx="340158" cy="461665"/>
              </a:xfrm>
              <a:prstGeom prst="rect">
                <a:avLst/>
              </a:prstGeom>
              <a:noFill/>
            </p:spPr>
            <p:txBody>
              <a:bodyPr wrap="none" rtlCol="0">
                <a:spAutoFit/>
              </a:bodyPr>
              <a:lstStyle/>
              <a:p>
                <a:r>
                  <a:rPr lang="en-US" sz="2400" b="1" dirty="0"/>
                  <a:t>4</a:t>
                </a:r>
              </a:p>
            </p:txBody>
          </p:sp>
          <p:sp>
            <p:nvSpPr>
              <p:cNvPr id="25" name="TextBox 24"/>
              <p:cNvSpPr txBox="1"/>
              <p:nvPr/>
            </p:nvSpPr>
            <p:spPr>
              <a:xfrm>
                <a:off x="4473472" y="4381793"/>
                <a:ext cx="340158" cy="461665"/>
              </a:xfrm>
              <a:prstGeom prst="rect">
                <a:avLst/>
              </a:prstGeom>
              <a:noFill/>
            </p:spPr>
            <p:txBody>
              <a:bodyPr wrap="none" rtlCol="0">
                <a:spAutoFit/>
              </a:bodyPr>
              <a:lstStyle/>
              <a:p>
                <a:r>
                  <a:rPr lang="en-US" sz="2400" b="1" dirty="0"/>
                  <a:t>5</a:t>
                </a:r>
              </a:p>
            </p:txBody>
          </p:sp>
          <p:sp>
            <p:nvSpPr>
              <p:cNvPr id="26" name="TextBox 25"/>
              <p:cNvSpPr txBox="1"/>
              <p:nvPr/>
            </p:nvSpPr>
            <p:spPr>
              <a:xfrm>
                <a:off x="6304706" y="4594244"/>
                <a:ext cx="340158" cy="461665"/>
              </a:xfrm>
              <a:prstGeom prst="rect">
                <a:avLst/>
              </a:prstGeom>
              <a:noFill/>
            </p:spPr>
            <p:txBody>
              <a:bodyPr wrap="none" rtlCol="0">
                <a:spAutoFit/>
              </a:bodyPr>
              <a:lstStyle/>
              <a:p>
                <a:r>
                  <a:rPr lang="en-US" sz="2400" b="1" dirty="0"/>
                  <a:t>6</a:t>
                </a:r>
              </a:p>
            </p:txBody>
          </p:sp>
          <p:sp>
            <p:nvSpPr>
              <p:cNvPr id="27" name="TextBox 26"/>
              <p:cNvSpPr txBox="1"/>
              <p:nvPr/>
            </p:nvSpPr>
            <p:spPr>
              <a:xfrm>
                <a:off x="6728614" y="3516605"/>
                <a:ext cx="340158" cy="461665"/>
              </a:xfrm>
              <a:prstGeom prst="rect">
                <a:avLst/>
              </a:prstGeom>
              <a:noFill/>
            </p:spPr>
            <p:txBody>
              <a:bodyPr wrap="none" rtlCol="0">
                <a:spAutoFit/>
              </a:bodyPr>
              <a:lstStyle/>
              <a:p>
                <a:r>
                  <a:rPr lang="en-US" sz="2400" b="1" dirty="0"/>
                  <a:t>8</a:t>
                </a:r>
              </a:p>
            </p:txBody>
          </p:sp>
        </p:grpSp>
        <p:sp>
          <p:nvSpPr>
            <p:cNvPr id="28" name="Rectangle 27"/>
            <p:cNvSpPr/>
            <p:nvPr/>
          </p:nvSpPr>
          <p:spPr>
            <a:xfrm>
              <a:off x="4827181" y="5232532"/>
              <a:ext cx="1403498" cy="761585"/>
            </a:xfrm>
            <a:prstGeom prst="rect">
              <a:avLst/>
            </a:prstGeom>
            <a:solidFill>
              <a:srgbClr val="7E2A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Soil </a:t>
              </a:r>
            </a:p>
            <a:p>
              <a:pPr algn="ctr"/>
              <a:r>
                <a:rPr lang="en-US" b="1" dirty="0">
                  <a:solidFill>
                    <a:schemeClr val="bg1"/>
                  </a:solidFill>
                </a:rPr>
                <a:t>Organic N</a:t>
              </a:r>
              <a:endParaRPr lang="en-US" b="1" baseline="-25000" dirty="0">
                <a:solidFill>
                  <a:schemeClr val="bg1"/>
                </a:solidFill>
              </a:endParaRPr>
            </a:p>
          </p:txBody>
        </p:sp>
      </p:grpSp>
      <p:sp>
        <p:nvSpPr>
          <p:cNvPr id="31" name="Freeform 30"/>
          <p:cNvSpPr/>
          <p:nvPr/>
        </p:nvSpPr>
        <p:spPr>
          <a:xfrm>
            <a:off x="3133165" y="3239095"/>
            <a:ext cx="1748117" cy="768129"/>
          </a:xfrm>
          <a:custGeom>
            <a:avLst/>
            <a:gdLst>
              <a:gd name="connsiteX0" fmla="*/ 1748117 w 1748117"/>
              <a:gd name="connsiteY0" fmla="*/ 768129 h 768129"/>
              <a:gd name="connsiteX1" fmla="*/ 1116106 w 1748117"/>
              <a:gd name="connsiteY1" fmla="*/ 606764 h 768129"/>
              <a:gd name="connsiteX2" fmla="*/ 363070 w 1748117"/>
              <a:gd name="connsiteY2" fmla="*/ 82329 h 768129"/>
              <a:gd name="connsiteX3" fmla="*/ 0 w 1748117"/>
              <a:gd name="connsiteY3" fmla="*/ 1646 h 768129"/>
            </a:gdLst>
            <a:ahLst/>
            <a:cxnLst>
              <a:cxn ang="0">
                <a:pos x="connsiteX0" y="connsiteY0"/>
              </a:cxn>
              <a:cxn ang="0">
                <a:pos x="connsiteX1" y="connsiteY1"/>
              </a:cxn>
              <a:cxn ang="0">
                <a:pos x="connsiteX2" y="connsiteY2"/>
              </a:cxn>
              <a:cxn ang="0">
                <a:pos x="connsiteX3" y="connsiteY3"/>
              </a:cxn>
            </a:cxnLst>
            <a:rect l="l" t="t" r="r" b="b"/>
            <a:pathLst>
              <a:path w="1748117" h="768129">
                <a:moveTo>
                  <a:pt x="1748117" y="768129"/>
                </a:moveTo>
                <a:cubicBezTo>
                  <a:pt x="1547532" y="744596"/>
                  <a:pt x="1346947" y="721064"/>
                  <a:pt x="1116106" y="606764"/>
                </a:cubicBezTo>
                <a:cubicBezTo>
                  <a:pt x="885265" y="492464"/>
                  <a:pt x="549088" y="183182"/>
                  <a:pt x="363070" y="82329"/>
                </a:cubicBezTo>
                <a:cubicBezTo>
                  <a:pt x="177052" y="-18524"/>
                  <a:pt x="0" y="1646"/>
                  <a:pt x="0" y="1646"/>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950384" y="4549676"/>
            <a:ext cx="4671871" cy="1938992"/>
          </a:xfrm>
          <a:prstGeom prst="rect">
            <a:avLst/>
          </a:prstGeom>
          <a:noFill/>
        </p:spPr>
        <p:txBody>
          <a:bodyPr wrap="square" rtlCol="0">
            <a:spAutoFit/>
          </a:bodyPr>
          <a:lstStyle/>
          <a:p>
            <a:r>
              <a:rPr lang="en-US" sz="2400" b="1" dirty="0"/>
              <a:t>Flow 8 = </a:t>
            </a:r>
            <a:r>
              <a:rPr lang="en-US" sz="2400" dirty="0"/>
              <a:t>N loss to streams occurs when Soil Inorganic N flows to the local stream. </a:t>
            </a:r>
          </a:p>
          <a:p>
            <a:r>
              <a:rPr lang="en-US" sz="2400" b="1" dirty="0"/>
              <a:t>Flow 9</a:t>
            </a:r>
            <a:r>
              <a:rPr lang="en-US" sz="2400" dirty="0"/>
              <a:t> = N loss from local streams to the Gulf of Mexico. </a:t>
            </a:r>
          </a:p>
        </p:txBody>
      </p:sp>
      <p:grpSp>
        <p:nvGrpSpPr>
          <p:cNvPr id="33" name="Group 32">
            <a:extLst>
              <a:ext uri="{FF2B5EF4-FFF2-40B4-BE49-F238E27FC236}">
                <a16:creationId xmlns:a16="http://schemas.microsoft.com/office/drawing/2014/main" id="{20595B6A-520E-47F5-A85F-5C6B8D707692}"/>
              </a:ext>
            </a:extLst>
          </p:cNvPr>
          <p:cNvGrpSpPr/>
          <p:nvPr/>
        </p:nvGrpSpPr>
        <p:grpSpPr>
          <a:xfrm>
            <a:off x="2413695" y="1569828"/>
            <a:ext cx="2490814" cy="2353779"/>
            <a:chOff x="2413695" y="1569828"/>
            <a:chExt cx="2490814" cy="2353779"/>
          </a:xfrm>
        </p:grpSpPr>
        <p:sp>
          <p:nvSpPr>
            <p:cNvPr id="34" name="Rectangle 33">
              <a:extLst>
                <a:ext uri="{FF2B5EF4-FFF2-40B4-BE49-F238E27FC236}">
                  <a16:creationId xmlns:a16="http://schemas.microsoft.com/office/drawing/2014/main" id="{5FDF01ED-9724-4C2C-A11B-73133C2706C9}"/>
                </a:ext>
              </a:extLst>
            </p:cNvPr>
            <p:cNvSpPr/>
            <p:nvPr/>
          </p:nvSpPr>
          <p:spPr>
            <a:xfrm>
              <a:off x="2413695" y="1569828"/>
              <a:ext cx="1612669" cy="639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Fertilizer</a:t>
              </a:r>
            </a:p>
          </p:txBody>
        </p:sp>
        <p:sp>
          <p:nvSpPr>
            <p:cNvPr id="35" name="Freeform: Shape 34">
              <a:extLst>
                <a:ext uri="{FF2B5EF4-FFF2-40B4-BE49-F238E27FC236}">
                  <a16:creationId xmlns:a16="http://schemas.microsoft.com/office/drawing/2014/main" id="{119200EC-91FF-4540-A9B7-C796C03477B4}"/>
                </a:ext>
              </a:extLst>
            </p:cNvPr>
            <p:cNvSpPr/>
            <p:nvPr/>
          </p:nvSpPr>
          <p:spPr>
            <a:xfrm>
              <a:off x="3491345" y="2244436"/>
              <a:ext cx="1413164" cy="1679171"/>
            </a:xfrm>
            <a:custGeom>
              <a:avLst/>
              <a:gdLst>
                <a:gd name="connsiteX0" fmla="*/ 0 w 1413164"/>
                <a:gd name="connsiteY0" fmla="*/ 0 h 1679171"/>
                <a:gd name="connsiteX1" fmla="*/ 399011 w 1413164"/>
                <a:gd name="connsiteY1" fmla="*/ 864524 h 1679171"/>
                <a:gd name="connsiteX2" fmla="*/ 748146 w 1413164"/>
                <a:gd name="connsiteY2" fmla="*/ 1363288 h 1679171"/>
                <a:gd name="connsiteX3" fmla="*/ 1413164 w 1413164"/>
                <a:gd name="connsiteY3" fmla="*/ 1679171 h 1679171"/>
              </a:gdLst>
              <a:ahLst/>
              <a:cxnLst>
                <a:cxn ang="0">
                  <a:pos x="connsiteX0" y="connsiteY0"/>
                </a:cxn>
                <a:cxn ang="0">
                  <a:pos x="connsiteX1" y="connsiteY1"/>
                </a:cxn>
                <a:cxn ang="0">
                  <a:pos x="connsiteX2" y="connsiteY2"/>
                </a:cxn>
                <a:cxn ang="0">
                  <a:pos x="connsiteX3" y="connsiteY3"/>
                </a:cxn>
              </a:cxnLst>
              <a:rect l="l" t="t" r="r" b="b"/>
              <a:pathLst>
                <a:path w="1413164" h="1679171">
                  <a:moveTo>
                    <a:pt x="0" y="0"/>
                  </a:moveTo>
                  <a:cubicBezTo>
                    <a:pt x="137160" y="318654"/>
                    <a:pt x="274320" y="637309"/>
                    <a:pt x="399011" y="864524"/>
                  </a:cubicBezTo>
                  <a:cubicBezTo>
                    <a:pt x="523702" y="1091739"/>
                    <a:pt x="579120" y="1227513"/>
                    <a:pt x="748146" y="1363288"/>
                  </a:cubicBezTo>
                  <a:cubicBezTo>
                    <a:pt x="917172" y="1499063"/>
                    <a:pt x="1165168" y="1589117"/>
                    <a:pt x="1413164" y="1679171"/>
                  </a:cubicBezTo>
                </a:path>
              </a:pathLst>
            </a:custGeom>
            <a:noFill/>
            <a:ln w="381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64579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3113</TotalTime>
  <Words>2597</Words>
  <Application>Microsoft Office PowerPoint</Application>
  <PresentationFormat>Widescreen</PresentationFormat>
  <Paragraphs>272</Paragraphs>
  <Slides>36</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Berlin Sans FB</vt:lpstr>
      <vt:lpstr>Calibri</vt:lpstr>
      <vt:lpstr>Calibri Light</vt:lpstr>
      <vt:lpstr>Tahoma</vt:lpstr>
      <vt:lpstr>Times New Roman</vt:lpstr>
      <vt:lpstr>Trebuchet MS</vt:lpstr>
      <vt:lpstr>Verdana</vt:lpstr>
      <vt:lpstr>Wingdings</vt:lpstr>
      <vt:lpstr>Office Theme</vt:lpstr>
      <vt:lpstr>Nitrogen (N): Critical for life</vt:lpstr>
      <vt:lpstr>PowerPoint Presentation</vt:lpstr>
      <vt:lpstr>Let’s follow N as it flows between Stocks              (= reservoirs or pools) in an agricultural system</vt:lpstr>
      <vt:lpstr>Stocks and Flows in the N Cycle</vt:lpstr>
      <vt:lpstr>Stocks and Flows in the N Cycle</vt:lpstr>
      <vt:lpstr>Stocks and Flows in the N Cycle</vt:lpstr>
      <vt:lpstr>Stocks and Flows in the N Cycle</vt:lpstr>
      <vt:lpstr>Stocks and Flows in the N Cycle</vt:lpstr>
      <vt:lpstr>Stocks and Flows in the N Cycle</vt:lpstr>
      <vt:lpstr>The Nitrogen Cycle in an Iowa Ag System</vt:lpstr>
      <vt:lpstr>Stocks and Flows</vt:lpstr>
      <vt:lpstr>Stocks and Flows</vt:lpstr>
      <vt:lpstr>PowerPoint Presentation</vt:lpstr>
      <vt:lpstr>PowerPoint Presentation</vt:lpstr>
      <vt:lpstr>Nitrogen Budgets</vt:lpstr>
      <vt:lpstr>Using a Simulation Model: Next 2 classes</vt:lpstr>
      <vt:lpstr>Why would a producer want to manage their Soil Organic Matter?</vt:lpstr>
      <vt:lpstr>Cover Crop: Healthy soil</vt:lpstr>
      <vt:lpstr>In comparison with: Soil degraded by agriculture</vt:lpstr>
      <vt:lpstr>PowerPoint Presentation</vt:lpstr>
      <vt:lpstr>Effects of intensive agriculture on Midwest soils</vt:lpstr>
      <vt:lpstr>PowerPoint Presentation</vt:lpstr>
      <vt:lpstr>PowerPoint Presentation</vt:lpstr>
      <vt:lpstr>Why would a producer care about the effects of overuse of N fertilizer?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Visit the Iowa Nutrient Reduction Strategy website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Russell, Ann E [NREM]</dc:creator>
  <cp:lastModifiedBy>Russell, Ann E [NREM]</cp:lastModifiedBy>
  <cp:revision>211</cp:revision>
  <dcterms:created xsi:type="dcterms:W3CDTF">2015-09-09T16:06:36Z</dcterms:created>
  <dcterms:modified xsi:type="dcterms:W3CDTF">2020-06-13T21:44:02Z</dcterms:modified>
</cp:coreProperties>
</file>